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9" r:id="rId2"/>
    <p:sldId id="294" r:id="rId3"/>
    <p:sldId id="307" r:id="rId4"/>
    <p:sldId id="308" r:id="rId5"/>
    <p:sldId id="309" r:id="rId6"/>
    <p:sldId id="296" r:id="rId7"/>
    <p:sldId id="316" r:id="rId8"/>
    <p:sldId id="297" r:id="rId9"/>
    <p:sldId id="299" r:id="rId10"/>
    <p:sldId id="325" r:id="rId11"/>
    <p:sldId id="324" r:id="rId12"/>
    <p:sldId id="298" r:id="rId13"/>
    <p:sldId id="300" r:id="rId14"/>
    <p:sldId id="302" r:id="rId15"/>
    <p:sldId id="303" r:id="rId16"/>
    <p:sldId id="301" r:id="rId17"/>
    <p:sldId id="305" r:id="rId18"/>
    <p:sldId id="313" r:id="rId19"/>
    <p:sldId id="317" r:id="rId20"/>
    <p:sldId id="267" r:id="rId21"/>
    <p:sldId id="326" r:id="rId22"/>
    <p:sldId id="327" r:id="rId23"/>
    <p:sldId id="318" r:id="rId24"/>
    <p:sldId id="330" r:id="rId25"/>
    <p:sldId id="268" r:id="rId26"/>
    <p:sldId id="269" r:id="rId27"/>
    <p:sldId id="271" r:id="rId28"/>
    <p:sldId id="331" r:id="rId29"/>
    <p:sldId id="272" r:id="rId30"/>
    <p:sldId id="320" r:id="rId31"/>
    <p:sldId id="273" r:id="rId32"/>
    <p:sldId id="321" r:id="rId33"/>
    <p:sldId id="274" r:id="rId34"/>
    <p:sldId id="275" r:id="rId35"/>
    <p:sldId id="332" r:id="rId36"/>
    <p:sldId id="276" r:id="rId37"/>
    <p:sldId id="277" r:id="rId38"/>
    <p:sldId id="278" r:id="rId39"/>
    <p:sldId id="279" r:id="rId40"/>
    <p:sldId id="314" r:id="rId41"/>
    <p:sldId id="281" r:id="rId42"/>
    <p:sldId id="280" r:id="rId43"/>
    <p:sldId id="282" r:id="rId44"/>
    <p:sldId id="283" r:id="rId45"/>
    <p:sldId id="284" r:id="rId46"/>
    <p:sldId id="285" r:id="rId47"/>
    <p:sldId id="286" r:id="rId48"/>
    <p:sldId id="287" r:id="rId49"/>
    <p:sldId id="288" r:id="rId50"/>
    <p:sldId id="322" r:id="rId51"/>
    <p:sldId id="323" r:id="rId52"/>
    <p:sldId id="312" r:id="rId53"/>
    <p:sldId id="25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54C8BC-C287-6140-99D8-4F288C077986}">
          <p14:sldIdLst>
            <p14:sldId id="259"/>
            <p14:sldId id="294"/>
            <p14:sldId id="307"/>
            <p14:sldId id="308"/>
            <p14:sldId id="309"/>
            <p14:sldId id="296"/>
            <p14:sldId id="316"/>
            <p14:sldId id="297"/>
            <p14:sldId id="299"/>
            <p14:sldId id="325"/>
            <p14:sldId id="324"/>
            <p14:sldId id="298"/>
            <p14:sldId id="300"/>
            <p14:sldId id="302"/>
            <p14:sldId id="303"/>
            <p14:sldId id="301"/>
            <p14:sldId id="305"/>
            <p14:sldId id="313"/>
            <p14:sldId id="317"/>
            <p14:sldId id="267"/>
            <p14:sldId id="326"/>
            <p14:sldId id="327"/>
            <p14:sldId id="318"/>
            <p14:sldId id="330"/>
            <p14:sldId id="268"/>
            <p14:sldId id="269"/>
            <p14:sldId id="271"/>
            <p14:sldId id="331"/>
            <p14:sldId id="272"/>
            <p14:sldId id="320"/>
            <p14:sldId id="273"/>
            <p14:sldId id="321"/>
            <p14:sldId id="274"/>
            <p14:sldId id="275"/>
            <p14:sldId id="332"/>
            <p14:sldId id="276"/>
            <p14:sldId id="277"/>
            <p14:sldId id="278"/>
            <p14:sldId id="279"/>
            <p14:sldId id="314"/>
            <p14:sldId id="281"/>
            <p14:sldId id="280"/>
            <p14:sldId id="282"/>
            <p14:sldId id="283"/>
            <p14:sldId id="284"/>
            <p14:sldId id="285"/>
            <p14:sldId id="286"/>
            <p14:sldId id="287"/>
            <p14:sldId id="288"/>
            <p14:sldId id="322"/>
            <p14:sldId id="323"/>
            <p14:sldId id="312"/>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stan Trebaol" initials="TT" lastIdx="4" clrIdx="0">
    <p:extLst>
      <p:ext uri="{19B8F6BF-5375-455C-9EA6-DF929625EA0E}">
        <p15:presenceInfo xmlns:p15="http://schemas.microsoft.com/office/powerpoint/2012/main" userId="S::tristan.trebaol@epfl.ch::ab09e387-4c0e-4514-8e2a-c8329c0038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00FD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5"/>
    <p:restoredTop sz="89014"/>
  </p:normalViewPr>
  <p:slideViewPr>
    <p:cSldViewPr snapToGrid="0" snapToObjects="1">
      <p:cViewPr varScale="1">
        <p:scale>
          <a:sx n="109" d="100"/>
          <a:sy n="109" d="100"/>
        </p:scale>
        <p:origin x="752"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75" d="100"/>
          <a:sy n="75" d="100"/>
        </p:scale>
        <p:origin x="350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1429A-A270-1548-9463-8DEB95B0BF39}" type="doc">
      <dgm:prSet loTypeId="urn:microsoft.com/office/officeart/2005/8/layout/radial4" loCatId="" qsTypeId="urn:microsoft.com/office/officeart/2005/8/quickstyle/simple3" qsCatId="simple" csTypeId="urn:microsoft.com/office/officeart/2005/8/colors/colorful1" csCatId="colorful" phldr="1"/>
      <dgm:spPr/>
      <dgm:t>
        <a:bodyPr/>
        <a:lstStyle/>
        <a:p>
          <a:endParaRPr lang="en-GB"/>
        </a:p>
      </dgm:t>
    </dgm:pt>
    <dgm:pt modelId="{66B54DCD-4D92-D644-B6BC-078D29CB274A}">
      <dgm:prSet phldrT="[Text]"/>
      <dgm:spPr/>
      <dgm:t>
        <a:bodyPr/>
        <a:lstStyle/>
        <a:p>
          <a:r>
            <a:rPr lang="en-GB" b="1" dirty="0"/>
            <a:t>Aim: </a:t>
          </a:r>
          <a:r>
            <a:rPr lang="en-GB" dirty="0"/>
            <a:t>improve hospital-based monitoring of Cystic Fibrosis</a:t>
          </a:r>
        </a:p>
      </dgm:t>
    </dgm:pt>
    <dgm:pt modelId="{C0CD7A04-7128-A94F-8F10-15AA75856C63}" type="parTrans" cxnId="{7A84DECE-4417-5D44-A4B8-D3118D8747FA}">
      <dgm:prSet/>
      <dgm:spPr/>
      <dgm:t>
        <a:bodyPr/>
        <a:lstStyle/>
        <a:p>
          <a:endParaRPr lang="en-GB"/>
        </a:p>
      </dgm:t>
    </dgm:pt>
    <dgm:pt modelId="{EE206413-BB9B-B84E-A55B-C081A596EC3D}" type="sibTrans" cxnId="{7A84DECE-4417-5D44-A4B8-D3118D8747FA}">
      <dgm:prSet/>
      <dgm:spPr/>
      <dgm:t>
        <a:bodyPr/>
        <a:lstStyle/>
        <a:p>
          <a:endParaRPr lang="en-GB"/>
        </a:p>
      </dgm:t>
    </dgm:pt>
    <dgm:pt modelId="{D835DF06-4953-304A-A8DA-5F912CE58AFD}">
      <dgm:prSet phldrT="[Text]"/>
      <dgm:spPr/>
      <dgm:t>
        <a:bodyPr/>
        <a:lstStyle/>
        <a:p>
          <a:r>
            <a:rPr lang="en-GB" b="1" dirty="0"/>
            <a:t>Data</a:t>
          </a:r>
          <a:r>
            <a:rPr lang="en-GB" dirty="0"/>
            <a:t>: UK CF home monitoring study</a:t>
          </a:r>
        </a:p>
      </dgm:t>
    </dgm:pt>
    <dgm:pt modelId="{F0184840-AAC5-CC48-B48A-9D64CE76C6E7}" type="parTrans" cxnId="{BEDB9A98-B1D4-6748-9BA8-BE43C8367626}">
      <dgm:prSet/>
      <dgm:spPr/>
      <dgm:t>
        <a:bodyPr/>
        <a:lstStyle/>
        <a:p>
          <a:endParaRPr lang="en-GB"/>
        </a:p>
      </dgm:t>
    </dgm:pt>
    <dgm:pt modelId="{3E8B5279-061B-5A4C-9C0C-2FC76D1823E8}" type="sibTrans" cxnId="{BEDB9A98-B1D4-6748-9BA8-BE43C8367626}">
      <dgm:prSet/>
      <dgm:spPr/>
      <dgm:t>
        <a:bodyPr/>
        <a:lstStyle/>
        <a:p>
          <a:endParaRPr lang="en-GB"/>
        </a:p>
      </dgm:t>
    </dgm:pt>
    <dgm:pt modelId="{0BFA4463-CE81-094F-9551-72AD0A6FBB5C}">
      <dgm:prSet phldrT="[Text]" custT="1"/>
      <dgm:spPr/>
      <dgm:t>
        <a:bodyPr/>
        <a:lstStyle/>
        <a:p>
          <a:r>
            <a:rPr lang="en-GB" sz="2300" b="1" dirty="0"/>
            <a:t>Tools</a:t>
          </a:r>
          <a:r>
            <a:rPr lang="en-GB" sz="2300" dirty="0"/>
            <a:t>: Machine Learning and statistics, </a:t>
          </a:r>
          <a:r>
            <a:rPr lang="en-GB" sz="1800" dirty="0"/>
            <a:t>EPFL and Microsoft Research</a:t>
          </a:r>
          <a:endParaRPr lang="en-GB" sz="2300" dirty="0"/>
        </a:p>
      </dgm:t>
    </dgm:pt>
    <dgm:pt modelId="{3BC39EFA-C9B9-6047-95C4-C3CE4B2F2AAD}" type="parTrans" cxnId="{C9858CEC-95D7-5F4D-B88D-2053EE8BED29}">
      <dgm:prSet/>
      <dgm:spPr/>
      <dgm:t>
        <a:bodyPr/>
        <a:lstStyle/>
        <a:p>
          <a:endParaRPr lang="en-GB"/>
        </a:p>
      </dgm:t>
    </dgm:pt>
    <dgm:pt modelId="{8C4FDD03-49E9-D34D-AF33-AA80C28D74BE}" type="sibTrans" cxnId="{C9858CEC-95D7-5F4D-B88D-2053EE8BED29}">
      <dgm:prSet/>
      <dgm:spPr/>
      <dgm:t>
        <a:bodyPr/>
        <a:lstStyle/>
        <a:p>
          <a:endParaRPr lang="en-GB"/>
        </a:p>
      </dgm:t>
    </dgm:pt>
    <dgm:pt modelId="{03AD4C5E-4295-1F45-8A99-E036874ED16B}">
      <dgm:prSet phldrT="[Text]" custT="1"/>
      <dgm:spPr/>
      <dgm:t>
        <a:bodyPr/>
        <a:lstStyle/>
        <a:p>
          <a:r>
            <a:rPr lang="en-GB" sz="2300" b="1" dirty="0"/>
            <a:t>CF expertise</a:t>
          </a:r>
          <a:r>
            <a:rPr lang="en-GB" sz="2300" dirty="0"/>
            <a:t>: clinicians from the Department of Medicine,</a:t>
          </a:r>
          <a:r>
            <a:rPr lang="en-GB" sz="1900" dirty="0"/>
            <a:t> </a:t>
          </a:r>
          <a:r>
            <a:rPr lang="en-GB" sz="1600" dirty="0"/>
            <a:t>University of Cambridge</a:t>
          </a:r>
        </a:p>
      </dgm:t>
    </dgm:pt>
    <dgm:pt modelId="{89147FC4-63DC-E043-9A38-E52BC7E3C280}" type="parTrans" cxnId="{A51854D2-AA29-B540-A581-0A7E698A07E1}">
      <dgm:prSet/>
      <dgm:spPr/>
      <dgm:t>
        <a:bodyPr/>
        <a:lstStyle/>
        <a:p>
          <a:endParaRPr lang="en-GB"/>
        </a:p>
      </dgm:t>
    </dgm:pt>
    <dgm:pt modelId="{4ECD47E8-409D-A243-812A-3ECE935A638C}" type="sibTrans" cxnId="{A51854D2-AA29-B540-A581-0A7E698A07E1}">
      <dgm:prSet/>
      <dgm:spPr/>
      <dgm:t>
        <a:bodyPr/>
        <a:lstStyle/>
        <a:p>
          <a:endParaRPr lang="en-GB"/>
        </a:p>
      </dgm:t>
    </dgm:pt>
    <dgm:pt modelId="{F7811919-B17B-374A-8B59-46A256ABD9F0}" type="pres">
      <dgm:prSet presAssocID="{C4A1429A-A270-1548-9463-8DEB95B0BF39}" presName="cycle" presStyleCnt="0">
        <dgm:presLayoutVars>
          <dgm:chMax val="1"/>
          <dgm:dir/>
          <dgm:animLvl val="ctr"/>
          <dgm:resizeHandles val="exact"/>
        </dgm:presLayoutVars>
      </dgm:prSet>
      <dgm:spPr/>
    </dgm:pt>
    <dgm:pt modelId="{C8FE58C3-F00C-7B41-A31E-41DC42BF4EA4}" type="pres">
      <dgm:prSet presAssocID="{66B54DCD-4D92-D644-B6BC-078D29CB274A}" presName="centerShape" presStyleLbl="node0" presStyleIdx="0" presStyleCnt="1" custScaleX="107657" custLinFactNeighborY="-42461"/>
      <dgm:spPr/>
    </dgm:pt>
    <dgm:pt modelId="{2E844D3E-8AF2-2A47-BCDF-26B59304FE50}" type="pres">
      <dgm:prSet presAssocID="{F0184840-AAC5-CC48-B48A-9D64CE76C6E7}" presName="parTrans" presStyleLbl="bgSibTrans2D1" presStyleIdx="0" presStyleCnt="3"/>
      <dgm:spPr/>
    </dgm:pt>
    <dgm:pt modelId="{4D210415-7ADA-264F-B031-BFF48C0D31A5}" type="pres">
      <dgm:prSet presAssocID="{D835DF06-4953-304A-A8DA-5F912CE58AFD}" presName="node" presStyleLbl="node1" presStyleIdx="0" presStyleCnt="3" custRadScaleRad="92525" custRadScaleInc="-29519">
        <dgm:presLayoutVars>
          <dgm:bulletEnabled val="1"/>
        </dgm:presLayoutVars>
      </dgm:prSet>
      <dgm:spPr/>
    </dgm:pt>
    <dgm:pt modelId="{1BADB2CB-E67E-704A-8074-2E75B765EADA}" type="pres">
      <dgm:prSet presAssocID="{3BC39EFA-C9B9-6047-95C4-C3CE4B2F2AAD}" presName="parTrans" presStyleLbl="bgSibTrans2D1" presStyleIdx="1" presStyleCnt="3"/>
      <dgm:spPr/>
    </dgm:pt>
    <dgm:pt modelId="{966AC0C5-D19A-4A4E-830B-2EF4FE3D6101}" type="pres">
      <dgm:prSet presAssocID="{0BFA4463-CE81-094F-9551-72AD0A6FBB5C}" presName="node" presStyleLbl="node1" presStyleIdx="1" presStyleCnt="3" custRadScaleRad="2217" custRadScaleInc="-300000">
        <dgm:presLayoutVars>
          <dgm:bulletEnabled val="1"/>
        </dgm:presLayoutVars>
      </dgm:prSet>
      <dgm:spPr/>
    </dgm:pt>
    <dgm:pt modelId="{990A19A3-C70C-954A-89BD-9493566CCBC3}" type="pres">
      <dgm:prSet presAssocID="{89147FC4-63DC-E043-9A38-E52BC7E3C280}" presName="parTrans" presStyleLbl="bgSibTrans2D1" presStyleIdx="2" presStyleCnt="3"/>
      <dgm:spPr/>
    </dgm:pt>
    <dgm:pt modelId="{6E337F9F-026D-8945-8A14-E6BB5571166A}" type="pres">
      <dgm:prSet presAssocID="{03AD4C5E-4295-1F45-8A99-E036874ED16B}" presName="node" presStyleLbl="node1" presStyleIdx="2" presStyleCnt="3" custRadScaleRad="92522" custRadScaleInc="29530">
        <dgm:presLayoutVars>
          <dgm:bulletEnabled val="1"/>
        </dgm:presLayoutVars>
      </dgm:prSet>
      <dgm:spPr/>
    </dgm:pt>
  </dgm:ptLst>
  <dgm:cxnLst>
    <dgm:cxn modelId="{B5F55B02-41BF-294F-BB36-0339C39A0978}" type="presOf" srcId="{66B54DCD-4D92-D644-B6BC-078D29CB274A}" destId="{C8FE58C3-F00C-7B41-A31E-41DC42BF4EA4}" srcOrd="0" destOrd="0" presId="urn:microsoft.com/office/officeart/2005/8/layout/radial4"/>
    <dgm:cxn modelId="{B24BE906-B69F-9041-8A5B-BD81FF726EEF}" type="presOf" srcId="{03AD4C5E-4295-1F45-8A99-E036874ED16B}" destId="{6E337F9F-026D-8945-8A14-E6BB5571166A}" srcOrd="0" destOrd="0" presId="urn:microsoft.com/office/officeart/2005/8/layout/radial4"/>
    <dgm:cxn modelId="{B91DB215-B751-EB42-BA6D-570B5F9B3B8A}" type="presOf" srcId="{0BFA4463-CE81-094F-9551-72AD0A6FBB5C}" destId="{966AC0C5-D19A-4A4E-830B-2EF4FE3D6101}" srcOrd="0" destOrd="0" presId="urn:microsoft.com/office/officeart/2005/8/layout/radial4"/>
    <dgm:cxn modelId="{E777201B-B45D-6144-8415-6EFD00E056C8}" type="presOf" srcId="{89147FC4-63DC-E043-9A38-E52BC7E3C280}" destId="{990A19A3-C70C-954A-89BD-9493566CCBC3}" srcOrd="0" destOrd="0" presId="urn:microsoft.com/office/officeart/2005/8/layout/radial4"/>
    <dgm:cxn modelId="{446DC045-4068-8D4B-99BB-A2F6A29BCCEF}" type="presOf" srcId="{C4A1429A-A270-1548-9463-8DEB95B0BF39}" destId="{F7811919-B17B-374A-8B59-46A256ABD9F0}" srcOrd="0" destOrd="0" presId="urn:microsoft.com/office/officeart/2005/8/layout/radial4"/>
    <dgm:cxn modelId="{0ECD1B6D-EDD6-5B45-BE48-0E150815CE1E}" type="presOf" srcId="{3BC39EFA-C9B9-6047-95C4-C3CE4B2F2AAD}" destId="{1BADB2CB-E67E-704A-8074-2E75B765EADA}" srcOrd="0" destOrd="0" presId="urn:microsoft.com/office/officeart/2005/8/layout/radial4"/>
    <dgm:cxn modelId="{9E66AA8D-CC05-F544-9C9E-A457309BF3D9}" type="presOf" srcId="{D835DF06-4953-304A-A8DA-5F912CE58AFD}" destId="{4D210415-7ADA-264F-B031-BFF48C0D31A5}" srcOrd="0" destOrd="0" presId="urn:microsoft.com/office/officeart/2005/8/layout/radial4"/>
    <dgm:cxn modelId="{BEDB9A98-B1D4-6748-9BA8-BE43C8367626}" srcId="{66B54DCD-4D92-D644-B6BC-078D29CB274A}" destId="{D835DF06-4953-304A-A8DA-5F912CE58AFD}" srcOrd="0" destOrd="0" parTransId="{F0184840-AAC5-CC48-B48A-9D64CE76C6E7}" sibTransId="{3E8B5279-061B-5A4C-9C0C-2FC76D1823E8}"/>
    <dgm:cxn modelId="{7A84DECE-4417-5D44-A4B8-D3118D8747FA}" srcId="{C4A1429A-A270-1548-9463-8DEB95B0BF39}" destId="{66B54DCD-4D92-D644-B6BC-078D29CB274A}" srcOrd="0" destOrd="0" parTransId="{C0CD7A04-7128-A94F-8F10-15AA75856C63}" sibTransId="{EE206413-BB9B-B84E-A55B-C081A596EC3D}"/>
    <dgm:cxn modelId="{AB222FD1-C61D-0547-8E51-CD4C099FDCFB}" type="presOf" srcId="{F0184840-AAC5-CC48-B48A-9D64CE76C6E7}" destId="{2E844D3E-8AF2-2A47-BCDF-26B59304FE50}" srcOrd="0" destOrd="0" presId="urn:microsoft.com/office/officeart/2005/8/layout/radial4"/>
    <dgm:cxn modelId="{A51854D2-AA29-B540-A581-0A7E698A07E1}" srcId="{66B54DCD-4D92-D644-B6BC-078D29CB274A}" destId="{03AD4C5E-4295-1F45-8A99-E036874ED16B}" srcOrd="2" destOrd="0" parTransId="{89147FC4-63DC-E043-9A38-E52BC7E3C280}" sibTransId="{4ECD47E8-409D-A243-812A-3ECE935A638C}"/>
    <dgm:cxn modelId="{C9858CEC-95D7-5F4D-B88D-2053EE8BED29}" srcId="{66B54DCD-4D92-D644-B6BC-078D29CB274A}" destId="{0BFA4463-CE81-094F-9551-72AD0A6FBB5C}" srcOrd="1" destOrd="0" parTransId="{3BC39EFA-C9B9-6047-95C4-C3CE4B2F2AAD}" sibTransId="{8C4FDD03-49E9-D34D-AF33-AA80C28D74BE}"/>
    <dgm:cxn modelId="{97BA742A-3977-3B45-B28C-420AC24458B3}" type="presParOf" srcId="{F7811919-B17B-374A-8B59-46A256ABD9F0}" destId="{C8FE58C3-F00C-7B41-A31E-41DC42BF4EA4}" srcOrd="0" destOrd="0" presId="urn:microsoft.com/office/officeart/2005/8/layout/radial4"/>
    <dgm:cxn modelId="{1C3ECF01-D69E-FA41-B3E0-6C234EE8C88D}" type="presParOf" srcId="{F7811919-B17B-374A-8B59-46A256ABD9F0}" destId="{2E844D3E-8AF2-2A47-BCDF-26B59304FE50}" srcOrd="1" destOrd="0" presId="urn:microsoft.com/office/officeart/2005/8/layout/radial4"/>
    <dgm:cxn modelId="{F6083E69-4D9C-FF47-B8E3-255BD4321A84}" type="presParOf" srcId="{F7811919-B17B-374A-8B59-46A256ABD9F0}" destId="{4D210415-7ADA-264F-B031-BFF48C0D31A5}" srcOrd="2" destOrd="0" presId="urn:microsoft.com/office/officeart/2005/8/layout/radial4"/>
    <dgm:cxn modelId="{E00658DA-B8F5-B040-996D-801352A12BF5}" type="presParOf" srcId="{F7811919-B17B-374A-8B59-46A256ABD9F0}" destId="{1BADB2CB-E67E-704A-8074-2E75B765EADA}" srcOrd="3" destOrd="0" presId="urn:microsoft.com/office/officeart/2005/8/layout/radial4"/>
    <dgm:cxn modelId="{A61C74E4-19A0-E44E-9DB9-3A3F8585AAB7}" type="presParOf" srcId="{F7811919-B17B-374A-8B59-46A256ABD9F0}" destId="{966AC0C5-D19A-4A4E-830B-2EF4FE3D6101}" srcOrd="4" destOrd="0" presId="urn:microsoft.com/office/officeart/2005/8/layout/radial4"/>
    <dgm:cxn modelId="{93D689CC-9812-E443-AE66-E6EDAD9C3521}" type="presParOf" srcId="{F7811919-B17B-374A-8B59-46A256ABD9F0}" destId="{990A19A3-C70C-954A-89BD-9493566CCBC3}" srcOrd="5" destOrd="0" presId="urn:microsoft.com/office/officeart/2005/8/layout/radial4"/>
    <dgm:cxn modelId="{34991004-B256-EC46-892A-4DA246FA3A79}" type="presParOf" srcId="{F7811919-B17B-374A-8B59-46A256ABD9F0}" destId="{6E337F9F-026D-8945-8A14-E6BB5571166A}"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789EF-D0B2-084A-9034-743951A18940}" type="doc">
      <dgm:prSet loTypeId="urn:microsoft.com/office/officeart/2005/8/layout/cycle1" loCatId="" qsTypeId="urn:microsoft.com/office/officeart/2005/8/quickstyle/simple1" qsCatId="simple" csTypeId="urn:microsoft.com/office/officeart/2005/8/colors/accent2_1" csCatId="accent2" phldr="1"/>
      <dgm:spPr/>
      <dgm:t>
        <a:bodyPr/>
        <a:lstStyle/>
        <a:p>
          <a:endParaRPr lang="en-GB"/>
        </a:p>
      </dgm:t>
    </dgm:pt>
    <dgm:pt modelId="{6690724F-68FA-D34E-8360-0DE169EEC956}">
      <dgm:prSet phldrT="[Text]" custT="1"/>
      <dgm:spPr/>
      <dgm:t>
        <a:bodyPr/>
        <a:lstStyle/>
        <a:p>
          <a:r>
            <a:rPr lang="en-GB" sz="2400" b="1" dirty="0"/>
            <a:t>Acute pulmonary exacerbation</a:t>
          </a:r>
        </a:p>
      </dgm:t>
    </dgm:pt>
    <dgm:pt modelId="{DD32BD0B-A444-F04E-ABB4-5D1BE4A10D82}" type="parTrans" cxnId="{0EF3984F-0CD5-CC4B-838A-7481155E095E}">
      <dgm:prSet/>
      <dgm:spPr/>
      <dgm:t>
        <a:bodyPr/>
        <a:lstStyle/>
        <a:p>
          <a:endParaRPr lang="en-GB"/>
        </a:p>
      </dgm:t>
    </dgm:pt>
    <dgm:pt modelId="{0363EB56-C6A8-3D43-9C5C-1155FF1131EA}" type="sibTrans" cxnId="{0EF3984F-0CD5-CC4B-838A-7481155E095E}">
      <dgm:prSet/>
      <dgm:spPr/>
      <dgm:t>
        <a:bodyPr/>
        <a:lstStyle/>
        <a:p>
          <a:endParaRPr lang="en-GB"/>
        </a:p>
      </dgm:t>
    </dgm:pt>
    <dgm:pt modelId="{E7D36033-5E7C-F04D-8C7C-D2A181244740}">
      <dgm:prSet phldrT="[Text]" custT="1"/>
      <dgm:spPr/>
      <dgm:t>
        <a:bodyPr/>
        <a:lstStyle/>
        <a:p>
          <a:pPr algn="ctr"/>
          <a:r>
            <a:rPr lang="en-GB" sz="2400" b="1" dirty="0"/>
            <a:t>Unsuccessful recovery</a:t>
          </a:r>
        </a:p>
        <a:p>
          <a:pPr algn="ctr"/>
          <a:r>
            <a:rPr lang="en-GB" sz="2400" dirty="0"/>
            <a:t>or novel bacterial infection</a:t>
          </a:r>
        </a:p>
      </dgm:t>
    </dgm:pt>
    <dgm:pt modelId="{2D662B17-2DD9-4642-9786-F0B9529AF484}" type="parTrans" cxnId="{D555EA60-83C9-B246-8AF1-309FA40F7E32}">
      <dgm:prSet/>
      <dgm:spPr/>
      <dgm:t>
        <a:bodyPr/>
        <a:lstStyle/>
        <a:p>
          <a:endParaRPr lang="en-GB"/>
        </a:p>
      </dgm:t>
    </dgm:pt>
    <dgm:pt modelId="{9E24B864-CA02-564E-AFCC-35DE80325D78}" type="sibTrans" cxnId="{D555EA60-83C9-B246-8AF1-309FA40F7E32}">
      <dgm:prSet/>
      <dgm:spPr/>
      <dgm:t>
        <a:bodyPr/>
        <a:lstStyle/>
        <a:p>
          <a:endParaRPr lang="en-GB"/>
        </a:p>
      </dgm:t>
    </dgm:pt>
    <dgm:pt modelId="{98F6996D-2806-C441-A7A9-105AE82EAB54}">
      <dgm:prSet phldrT="[Text]" custT="1"/>
      <dgm:spPr/>
      <dgm:t>
        <a:bodyPr/>
        <a:lstStyle/>
        <a:p>
          <a:r>
            <a:rPr lang="en-GB" sz="2400" dirty="0"/>
            <a:t>Ineffective immune response</a:t>
          </a:r>
        </a:p>
      </dgm:t>
    </dgm:pt>
    <dgm:pt modelId="{0DA26CBC-E41A-2E42-81A9-93103EBE3179}" type="parTrans" cxnId="{68F91F69-C229-464D-95DB-11602DDDB000}">
      <dgm:prSet/>
      <dgm:spPr/>
      <dgm:t>
        <a:bodyPr/>
        <a:lstStyle/>
        <a:p>
          <a:endParaRPr lang="en-GB"/>
        </a:p>
      </dgm:t>
    </dgm:pt>
    <dgm:pt modelId="{F631B071-C262-3547-AC5B-ABE53F385775}" type="sibTrans" cxnId="{68F91F69-C229-464D-95DB-11602DDDB000}">
      <dgm:prSet/>
      <dgm:spPr/>
      <dgm:t>
        <a:bodyPr/>
        <a:lstStyle/>
        <a:p>
          <a:endParaRPr lang="en-GB"/>
        </a:p>
      </dgm:t>
    </dgm:pt>
    <dgm:pt modelId="{97FF5CE0-318A-0846-A2FE-32199BAE78BD}">
      <dgm:prSet phldrT="[Text]" custT="1"/>
      <dgm:spPr/>
      <dgm:t>
        <a:bodyPr/>
        <a:lstStyle/>
        <a:p>
          <a:r>
            <a:rPr lang="en-GB" sz="2400" b="1" dirty="0"/>
            <a:t>Antibiotic treatment </a:t>
          </a:r>
        </a:p>
      </dgm:t>
    </dgm:pt>
    <dgm:pt modelId="{FFC36CA6-7586-E044-8A74-FC7233C91521}" type="parTrans" cxnId="{BBE4470B-6985-CF4B-B45B-394D4A3F3FA2}">
      <dgm:prSet/>
      <dgm:spPr/>
      <dgm:t>
        <a:bodyPr/>
        <a:lstStyle/>
        <a:p>
          <a:endParaRPr lang="en-GB"/>
        </a:p>
      </dgm:t>
    </dgm:pt>
    <dgm:pt modelId="{B122D3A9-DDED-6D46-BA3C-E444C822D94F}" type="sibTrans" cxnId="{BBE4470B-6985-CF4B-B45B-394D4A3F3FA2}">
      <dgm:prSet/>
      <dgm:spPr/>
      <dgm:t>
        <a:bodyPr/>
        <a:lstStyle/>
        <a:p>
          <a:endParaRPr lang="en-GB"/>
        </a:p>
      </dgm:t>
    </dgm:pt>
    <dgm:pt modelId="{3FA43AC5-BA63-9447-936E-E6A787087CF7}" type="pres">
      <dgm:prSet presAssocID="{022789EF-D0B2-084A-9034-743951A18940}" presName="cycle" presStyleCnt="0">
        <dgm:presLayoutVars>
          <dgm:dir/>
          <dgm:resizeHandles val="exact"/>
        </dgm:presLayoutVars>
      </dgm:prSet>
      <dgm:spPr/>
    </dgm:pt>
    <dgm:pt modelId="{2808703E-6D2A-D34C-AB69-742E3E3C9E0C}" type="pres">
      <dgm:prSet presAssocID="{6690724F-68FA-D34E-8360-0DE169EEC956}" presName="dummy" presStyleCnt="0"/>
      <dgm:spPr/>
    </dgm:pt>
    <dgm:pt modelId="{C864D241-728D-5543-85C2-FD5A23A2AC89}" type="pres">
      <dgm:prSet presAssocID="{6690724F-68FA-D34E-8360-0DE169EEC956}" presName="node" presStyleLbl="revTx" presStyleIdx="0" presStyleCnt="4" custScaleX="101359">
        <dgm:presLayoutVars>
          <dgm:bulletEnabled val="1"/>
        </dgm:presLayoutVars>
      </dgm:prSet>
      <dgm:spPr/>
    </dgm:pt>
    <dgm:pt modelId="{A50B0A40-FF52-F14E-B64A-A1CCD6FCAE88}" type="pres">
      <dgm:prSet presAssocID="{0363EB56-C6A8-3D43-9C5C-1155FF1131EA}" presName="sibTrans" presStyleLbl="node1" presStyleIdx="0" presStyleCnt="4"/>
      <dgm:spPr/>
    </dgm:pt>
    <dgm:pt modelId="{45BB8B0A-F8E3-134E-BC9D-8C0667218507}" type="pres">
      <dgm:prSet presAssocID="{98F6996D-2806-C441-A7A9-105AE82EAB54}" presName="dummy" presStyleCnt="0"/>
      <dgm:spPr/>
    </dgm:pt>
    <dgm:pt modelId="{213936B3-684D-394C-B0C9-D01CF6D5E91A}" type="pres">
      <dgm:prSet presAssocID="{98F6996D-2806-C441-A7A9-105AE82EAB54}" presName="node" presStyleLbl="revTx" presStyleIdx="1" presStyleCnt="4">
        <dgm:presLayoutVars>
          <dgm:bulletEnabled val="1"/>
        </dgm:presLayoutVars>
      </dgm:prSet>
      <dgm:spPr/>
    </dgm:pt>
    <dgm:pt modelId="{30E4C357-B156-814F-8F9C-DECF043840EB}" type="pres">
      <dgm:prSet presAssocID="{F631B071-C262-3547-AC5B-ABE53F385775}" presName="sibTrans" presStyleLbl="node1" presStyleIdx="1" presStyleCnt="4"/>
      <dgm:spPr/>
    </dgm:pt>
    <dgm:pt modelId="{C3BE23B7-927B-4C4D-B262-AC1053989DB7}" type="pres">
      <dgm:prSet presAssocID="{97FF5CE0-318A-0846-A2FE-32199BAE78BD}" presName="dummy" presStyleCnt="0"/>
      <dgm:spPr/>
    </dgm:pt>
    <dgm:pt modelId="{55C14334-ADB0-5441-A19A-88D03AD71EBB}" type="pres">
      <dgm:prSet presAssocID="{97FF5CE0-318A-0846-A2FE-32199BAE78BD}" presName="node" presStyleLbl="revTx" presStyleIdx="2" presStyleCnt="4">
        <dgm:presLayoutVars>
          <dgm:bulletEnabled val="1"/>
        </dgm:presLayoutVars>
      </dgm:prSet>
      <dgm:spPr/>
    </dgm:pt>
    <dgm:pt modelId="{70E3B2C4-D904-6649-88AB-14A96472D058}" type="pres">
      <dgm:prSet presAssocID="{B122D3A9-DDED-6D46-BA3C-E444C822D94F}" presName="sibTrans" presStyleLbl="node1" presStyleIdx="2" presStyleCnt="4"/>
      <dgm:spPr/>
    </dgm:pt>
    <dgm:pt modelId="{D06BCF93-CB4C-F542-8578-7B54EE94CEF9}" type="pres">
      <dgm:prSet presAssocID="{E7D36033-5E7C-F04D-8C7C-D2A181244740}" presName="dummy" presStyleCnt="0"/>
      <dgm:spPr/>
    </dgm:pt>
    <dgm:pt modelId="{A8E60A96-7AC0-ED42-8725-E38029413764}" type="pres">
      <dgm:prSet presAssocID="{E7D36033-5E7C-F04D-8C7C-D2A181244740}" presName="node" presStyleLbl="revTx" presStyleIdx="3" presStyleCnt="4" custScaleX="150586">
        <dgm:presLayoutVars>
          <dgm:bulletEnabled val="1"/>
        </dgm:presLayoutVars>
      </dgm:prSet>
      <dgm:spPr/>
    </dgm:pt>
    <dgm:pt modelId="{BEAFC717-89C0-E046-84EA-FED740E6221C}" type="pres">
      <dgm:prSet presAssocID="{9E24B864-CA02-564E-AFCC-35DE80325D78}" presName="sibTrans" presStyleLbl="node1" presStyleIdx="3" presStyleCnt="4"/>
      <dgm:spPr/>
    </dgm:pt>
  </dgm:ptLst>
  <dgm:cxnLst>
    <dgm:cxn modelId="{BBE4470B-6985-CF4B-B45B-394D4A3F3FA2}" srcId="{022789EF-D0B2-084A-9034-743951A18940}" destId="{97FF5CE0-318A-0846-A2FE-32199BAE78BD}" srcOrd="2" destOrd="0" parTransId="{FFC36CA6-7586-E044-8A74-FC7233C91521}" sibTransId="{B122D3A9-DDED-6D46-BA3C-E444C822D94F}"/>
    <dgm:cxn modelId="{F2A71017-7A04-554E-9DEF-4A37A63AC63F}" type="presOf" srcId="{022789EF-D0B2-084A-9034-743951A18940}" destId="{3FA43AC5-BA63-9447-936E-E6A787087CF7}" srcOrd="0" destOrd="0" presId="urn:microsoft.com/office/officeart/2005/8/layout/cycle1"/>
    <dgm:cxn modelId="{14B37723-FDDA-724D-84B9-93C23C0D33EE}" type="presOf" srcId="{E7D36033-5E7C-F04D-8C7C-D2A181244740}" destId="{A8E60A96-7AC0-ED42-8725-E38029413764}" srcOrd="0" destOrd="0" presId="urn:microsoft.com/office/officeart/2005/8/layout/cycle1"/>
    <dgm:cxn modelId="{15DE2E27-0B9F-8446-85C0-2E52C990C60E}" type="presOf" srcId="{97FF5CE0-318A-0846-A2FE-32199BAE78BD}" destId="{55C14334-ADB0-5441-A19A-88D03AD71EBB}" srcOrd="0" destOrd="0" presId="urn:microsoft.com/office/officeart/2005/8/layout/cycle1"/>
    <dgm:cxn modelId="{31FCE63A-8689-054B-BF7A-246325CFFF18}" type="presOf" srcId="{9E24B864-CA02-564E-AFCC-35DE80325D78}" destId="{BEAFC717-89C0-E046-84EA-FED740E6221C}" srcOrd="0" destOrd="0" presId="urn:microsoft.com/office/officeart/2005/8/layout/cycle1"/>
    <dgm:cxn modelId="{0EF3984F-0CD5-CC4B-838A-7481155E095E}" srcId="{022789EF-D0B2-084A-9034-743951A18940}" destId="{6690724F-68FA-D34E-8360-0DE169EEC956}" srcOrd="0" destOrd="0" parTransId="{DD32BD0B-A444-F04E-ABB4-5D1BE4A10D82}" sibTransId="{0363EB56-C6A8-3D43-9C5C-1155FF1131EA}"/>
    <dgm:cxn modelId="{D555EA60-83C9-B246-8AF1-309FA40F7E32}" srcId="{022789EF-D0B2-084A-9034-743951A18940}" destId="{E7D36033-5E7C-F04D-8C7C-D2A181244740}" srcOrd="3" destOrd="0" parTransId="{2D662B17-2DD9-4642-9786-F0B9529AF484}" sibTransId="{9E24B864-CA02-564E-AFCC-35DE80325D78}"/>
    <dgm:cxn modelId="{68F91F69-C229-464D-95DB-11602DDDB000}" srcId="{022789EF-D0B2-084A-9034-743951A18940}" destId="{98F6996D-2806-C441-A7A9-105AE82EAB54}" srcOrd="1" destOrd="0" parTransId="{0DA26CBC-E41A-2E42-81A9-93103EBE3179}" sibTransId="{F631B071-C262-3547-AC5B-ABE53F385775}"/>
    <dgm:cxn modelId="{71DE9586-743B-1D46-9BBF-A665D9C87A97}" type="presOf" srcId="{0363EB56-C6A8-3D43-9C5C-1155FF1131EA}" destId="{A50B0A40-FF52-F14E-B64A-A1CCD6FCAE88}" srcOrd="0" destOrd="0" presId="urn:microsoft.com/office/officeart/2005/8/layout/cycle1"/>
    <dgm:cxn modelId="{D470D0C2-AA50-DB45-B61F-E0CD78A5E881}" type="presOf" srcId="{F631B071-C262-3547-AC5B-ABE53F385775}" destId="{30E4C357-B156-814F-8F9C-DECF043840EB}" srcOrd="0" destOrd="0" presId="urn:microsoft.com/office/officeart/2005/8/layout/cycle1"/>
    <dgm:cxn modelId="{972CC7E2-E781-BC4C-B275-141874CA4939}" type="presOf" srcId="{B122D3A9-DDED-6D46-BA3C-E444C822D94F}" destId="{70E3B2C4-D904-6649-88AB-14A96472D058}" srcOrd="0" destOrd="0" presId="urn:microsoft.com/office/officeart/2005/8/layout/cycle1"/>
    <dgm:cxn modelId="{4D951DE5-0DE0-5E41-9630-9E04EC28C94D}" type="presOf" srcId="{6690724F-68FA-D34E-8360-0DE169EEC956}" destId="{C864D241-728D-5543-85C2-FD5A23A2AC89}" srcOrd="0" destOrd="0" presId="urn:microsoft.com/office/officeart/2005/8/layout/cycle1"/>
    <dgm:cxn modelId="{D45761FC-7BE0-BF4F-8EFF-9EFB64B9B83C}" type="presOf" srcId="{98F6996D-2806-C441-A7A9-105AE82EAB54}" destId="{213936B3-684D-394C-B0C9-D01CF6D5E91A}" srcOrd="0" destOrd="0" presId="urn:microsoft.com/office/officeart/2005/8/layout/cycle1"/>
    <dgm:cxn modelId="{A7D39C1E-E22F-2B4D-A94D-460C8A3529E3}" type="presParOf" srcId="{3FA43AC5-BA63-9447-936E-E6A787087CF7}" destId="{2808703E-6D2A-D34C-AB69-742E3E3C9E0C}" srcOrd="0" destOrd="0" presId="urn:microsoft.com/office/officeart/2005/8/layout/cycle1"/>
    <dgm:cxn modelId="{8325D5D1-DA7A-1147-B7E4-35EAE164302B}" type="presParOf" srcId="{3FA43AC5-BA63-9447-936E-E6A787087CF7}" destId="{C864D241-728D-5543-85C2-FD5A23A2AC89}" srcOrd="1" destOrd="0" presId="urn:microsoft.com/office/officeart/2005/8/layout/cycle1"/>
    <dgm:cxn modelId="{5407E2F1-A50A-6549-973E-8DF64A0CAAF6}" type="presParOf" srcId="{3FA43AC5-BA63-9447-936E-E6A787087CF7}" destId="{A50B0A40-FF52-F14E-B64A-A1CCD6FCAE88}" srcOrd="2" destOrd="0" presId="urn:microsoft.com/office/officeart/2005/8/layout/cycle1"/>
    <dgm:cxn modelId="{546C8059-E779-1241-88E0-BAF185059A61}" type="presParOf" srcId="{3FA43AC5-BA63-9447-936E-E6A787087CF7}" destId="{45BB8B0A-F8E3-134E-BC9D-8C0667218507}" srcOrd="3" destOrd="0" presId="urn:microsoft.com/office/officeart/2005/8/layout/cycle1"/>
    <dgm:cxn modelId="{DC05837B-7C71-1440-968D-5B71027DE2EE}" type="presParOf" srcId="{3FA43AC5-BA63-9447-936E-E6A787087CF7}" destId="{213936B3-684D-394C-B0C9-D01CF6D5E91A}" srcOrd="4" destOrd="0" presId="urn:microsoft.com/office/officeart/2005/8/layout/cycle1"/>
    <dgm:cxn modelId="{6F228B12-B275-5E4F-BFE5-F61943F077A5}" type="presParOf" srcId="{3FA43AC5-BA63-9447-936E-E6A787087CF7}" destId="{30E4C357-B156-814F-8F9C-DECF043840EB}" srcOrd="5" destOrd="0" presId="urn:microsoft.com/office/officeart/2005/8/layout/cycle1"/>
    <dgm:cxn modelId="{A18F14F3-762A-ED44-92AC-39D094AD9FDA}" type="presParOf" srcId="{3FA43AC5-BA63-9447-936E-E6A787087CF7}" destId="{C3BE23B7-927B-4C4D-B262-AC1053989DB7}" srcOrd="6" destOrd="0" presId="urn:microsoft.com/office/officeart/2005/8/layout/cycle1"/>
    <dgm:cxn modelId="{3A15572E-79B6-854B-B05A-E1CDE6663674}" type="presParOf" srcId="{3FA43AC5-BA63-9447-936E-E6A787087CF7}" destId="{55C14334-ADB0-5441-A19A-88D03AD71EBB}" srcOrd="7" destOrd="0" presId="urn:microsoft.com/office/officeart/2005/8/layout/cycle1"/>
    <dgm:cxn modelId="{B3278EB3-91B6-504B-8D0D-BD5F86FD264F}" type="presParOf" srcId="{3FA43AC5-BA63-9447-936E-E6A787087CF7}" destId="{70E3B2C4-D904-6649-88AB-14A96472D058}" srcOrd="8" destOrd="0" presId="urn:microsoft.com/office/officeart/2005/8/layout/cycle1"/>
    <dgm:cxn modelId="{D1448449-37B1-3746-9751-AF6425179643}" type="presParOf" srcId="{3FA43AC5-BA63-9447-936E-E6A787087CF7}" destId="{D06BCF93-CB4C-F542-8578-7B54EE94CEF9}" srcOrd="9" destOrd="0" presId="urn:microsoft.com/office/officeart/2005/8/layout/cycle1"/>
    <dgm:cxn modelId="{1C216EC8-A620-7E45-BA51-940A7D89579C}" type="presParOf" srcId="{3FA43AC5-BA63-9447-936E-E6A787087CF7}" destId="{A8E60A96-7AC0-ED42-8725-E38029413764}" srcOrd="10" destOrd="0" presId="urn:microsoft.com/office/officeart/2005/8/layout/cycle1"/>
    <dgm:cxn modelId="{B7CD3034-3656-C843-A684-68717A87C119}" type="presParOf" srcId="{3FA43AC5-BA63-9447-936E-E6A787087CF7}" destId="{BEAFC717-89C0-E046-84EA-FED740E6221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789EF-D0B2-084A-9034-743951A18940}" type="doc">
      <dgm:prSet loTypeId="urn:microsoft.com/office/officeart/2005/8/layout/cycle1" loCatId="" qsTypeId="urn:microsoft.com/office/officeart/2005/8/quickstyle/simple1" qsCatId="simple" csTypeId="urn:microsoft.com/office/officeart/2005/8/colors/accent2_1" csCatId="accent2" phldr="1"/>
      <dgm:spPr/>
      <dgm:t>
        <a:bodyPr/>
        <a:lstStyle/>
        <a:p>
          <a:endParaRPr lang="en-GB"/>
        </a:p>
      </dgm:t>
    </dgm:pt>
    <dgm:pt modelId="{6690724F-68FA-D34E-8360-0DE169EEC956}">
      <dgm:prSet phldrT="[Text]" custT="1"/>
      <dgm:spPr/>
      <dgm:t>
        <a:bodyPr/>
        <a:lstStyle/>
        <a:p>
          <a:r>
            <a:rPr lang="en-GB" sz="2400" b="1" dirty="0"/>
            <a:t>Acute pulmonary exacerbation</a:t>
          </a:r>
        </a:p>
      </dgm:t>
    </dgm:pt>
    <dgm:pt modelId="{DD32BD0B-A444-F04E-ABB4-5D1BE4A10D82}" type="parTrans" cxnId="{0EF3984F-0CD5-CC4B-838A-7481155E095E}">
      <dgm:prSet/>
      <dgm:spPr/>
      <dgm:t>
        <a:bodyPr/>
        <a:lstStyle/>
        <a:p>
          <a:endParaRPr lang="en-GB"/>
        </a:p>
      </dgm:t>
    </dgm:pt>
    <dgm:pt modelId="{0363EB56-C6A8-3D43-9C5C-1155FF1131EA}" type="sibTrans" cxnId="{0EF3984F-0CD5-CC4B-838A-7481155E095E}">
      <dgm:prSet/>
      <dgm:spPr/>
      <dgm:t>
        <a:bodyPr/>
        <a:lstStyle/>
        <a:p>
          <a:endParaRPr lang="en-GB"/>
        </a:p>
      </dgm:t>
    </dgm:pt>
    <dgm:pt modelId="{E7D36033-5E7C-F04D-8C7C-D2A181244740}">
      <dgm:prSet phldrT="[Text]" custT="1"/>
      <dgm:spPr/>
      <dgm:t>
        <a:bodyPr/>
        <a:lstStyle/>
        <a:p>
          <a:pPr algn="ctr"/>
          <a:r>
            <a:rPr lang="en-GB" sz="2400" b="1" dirty="0"/>
            <a:t>Unsuccessful recovery</a:t>
          </a:r>
        </a:p>
        <a:p>
          <a:pPr algn="ctr"/>
          <a:r>
            <a:rPr lang="en-GB" sz="2400" dirty="0"/>
            <a:t>or novel bacterial infection</a:t>
          </a:r>
        </a:p>
      </dgm:t>
    </dgm:pt>
    <dgm:pt modelId="{2D662B17-2DD9-4642-9786-F0B9529AF484}" type="parTrans" cxnId="{D555EA60-83C9-B246-8AF1-309FA40F7E32}">
      <dgm:prSet/>
      <dgm:spPr/>
      <dgm:t>
        <a:bodyPr/>
        <a:lstStyle/>
        <a:p>
          <a:endParaRPr lang="en-GB"/>
        </a:p>
      </dgm:t>
    </dgm:pt>
    <dgm:pt modelId="{9E24B864-CA02-564E-AFCC-35DE80325D78}" type="sibTrans" cxnId="{D555EA60-83C9-B246-8AF1-309FA40F7E32}">
      <dgm:prSet/>
      <dgm:spPr/>
      <dgm:t>
        <a:bodyPr/>
        <a:lstStyle/>
        <a:p>
          <a:endParaRPr lang="en-GB"/>
        </a:p>
      </dgm:t>
    </dgm:pt>
    <dgm:pt modelId="{98F6996D-2806-C441-A7A9-105AE82EAB54}">
      <dgm:prSet phldrT="[Text]" custT="1"/>
      <dgm:spPr/>
      <dgm:t>
        <a:bodyPr/>
        <a:lstStyle/>
        <a:p>
          <a:r>
            <a:rPr lang="en-GB" sz="2400" dirty="0"/>
            <a:t>Ineffective immune response</a:t>
          </a:r>
        </a:p>
      </dgm:t>
    </dgm:pt>
    <dgm:pt modelId="{0DA26CBC-E41A-2E42-81A9-93103EBE3179}" type="parTrans" cxnId="{68F91F69-C229-464D-95DB-11602DDDB000}">
      <dgm:prSet/>
      <dgm:spPr/>
      <dgm:t>
        <a:bodyPr/>
        <a:lstStyle/>
        <a:p>
          <a:endParaRPr lang="en-GB"/>
        </a:p>
      </dgm:t>
    </dgm:pt>
    <dgm:pt modelId="{F631B071-C262-3547-AC5B-ABE53F385775}" type="sibTrans" cxnId="{68F91F69-C229-464D-95DB-11602DDDB000}">
      <dgm:prSet/>
      <dgm:spPr/>
      <dgm:t>
        <a:bodyPr/>
        <a:lstStyle/>
        <a:p>
          <a:endParaRPr lang="en-GB"/>
        </a:p>
      </dgm:t>
    </dgm:pt>
    <dgm:pt modelId="{97FF5CE0-318A-0846-A2FE-32199BAE78BD}">
      <dgm:prSet phldrT="[Text]" custT="1"/>
      <dgm:spPr/>
      <dgm:t>
        <a:bodyPr/>
        <a:lstStyle/>
        <a:p>
          <a:r>
            <a:rPr lang="en-GB" sz="2400" b="1" dirty="0"/>
            <a:t>Antibiotic treatment </a:t>
          </a:r>
        </a:p>
      </dgm:t>
    </dgm:pt>
    <dgm:pt modelId="{FFC36CA6-7586-E044-8A74-FC7233C91521}" type="parTrans" cxnId="{BBE4470B-6985-CF4B-B45B-394D4A3F3FA2}">
      <dgm:prSet/>
      <dgm:spPr/>
      <dgm:t>
        <a:bodyPr/>
        <a:lstStyle/>
        <a:p>
          <a:endParaRPr lang="en-GB"/>
        </a:p>
      </dgm:t>
    </dgm:pt>
    <dgm:pt modelId="{B122D3A9-DDED-6D46-BA3C-E444C822D94F}" type="sibTrans" cxnId="{BBE4470B-6985-CF4B-B45B-394D4A3F3FA2}">
      <dgm:prSet/>
      <dgm:spPr/>
      <dgm:t>
        <a:bodyPr/>
        <a:lstStyle/>
        <a:p>
          <a:endParaRPr lang="en-GB"/>
        </a:p>
      </dgm:t>
    </dgm:pt>
    <dgm:pt modelId="{3FA43AC5-BA63-9447-936E-E6A787087CF7}" type="pres">
      <dgm:prSet presAssocID="{022789EF-D0B2-084A-9034-743951A18940}" presName="cycle" presStyleCnt="0">
        <dgm:presLayoutVars>
          <dgm:dir/>
          <dgm:resizeHandles val="exact"/>
        </dgm:presLayoutVars>
      </dgm:prSet>
      <dgm:spPr/>
    </dgm:pt>
    <dgm:pt modelId="{2808703E-6D2A-D34C-AB69-742E3E3C9E0C}" type="pres">
      <dgm:prSet presAssocID="{6690724F-68FA-D34E-8360-0DE169EEC956}" presName="dummy" presStyleCnt="0"/>
      <dgm:spPr/>
    </dgm:pt>
    <dgm:pt modelId="{C864D241-728D-5543-85C2-FD5A23A2AC89}" type="pres">
      <dgm:prSet presAssocID="{6690724F-68FA-D34E-8360-0DE169EEC956}" presName="node" presStyleLbl="revTx" presStyleIdx="0" presStyleCnt="4" custScaleX="101359">
        <dgm:presLayoutVars>
          <dgm:bulletEnabled val="1"/>
        </dgm:presLayoutVars>
      </dgm:prSet>
      <dgm:spPr/>
    </dgm:pt>
    <dgm:pt modelId="{A50B0A40-FF52-F14E-B64A-A1CCD6FCAE88}" type="pres">
      <dgm:prSet presAssocID="{0363EB56-C6A8-3D43-9C5C-1155FF1131EA}" presName="sibTrans" presStyleLbl="node1" presStyleIdx="0" presStyleCnt="4"/>
      <dgm:spPr/>
    </dgm:pt>
    <dgm:pt modelId="{45BB8B0A-F8E3-134E-BC9D-8C0667218507}" type="pres">
      <dgm:prSet presAssocID="{98F6996D-2806-C441-A7A9-105AE82EAB54}" presName="dummy" presStyleCnt="0"/>
      <dgm:spPr/>
    </dgm:pt>
    <dgm:pt modelId="{213936B3-684D-394C-B0C9-D01CF6D5E91A}" type="pres">
      <dgm:prSet presAssocID="{98F6996D-2806-C441-A7A9-105AE82EAB54}" presName="node" presStyleLbl="revTx" presStyleIdx="1" presStyleCnt="4">
        <dgm:presLayoutVars>
          <dgm:bulletEnabled val="1"/>
        </dgm:presLayoutVars>
      </dgm:prSet>
      <dgm:spPr/>
    </dgm:pt>
    <dgm:pt modelId="{30E4C357-B156-814F-8F9C-DECF043840EB}" type="pres">
      <dgm:prSet presAssocID="{F631B071-C262-3547-AC5B-ABE53F385775}" presName="sibTrans" presStyleLbl="node1" presStyleIdx="1" presStyleCnt="4"/>
      <dgm:spPr/>
    </dgm:pt>
    <dgm:pt modelId="{C3BE23B7-927B-4C4D-B262-AC1053989DB7}" type="pres">
      <dgm:prSet presAssocID="{97FF5CE0-318A-0846-A2FE-32199BAE78BD}" presName="dummy" presStyleCnt="0"/>
      <dgm:spPr/>
    </dgm:pt>
    <dgm:pt modelId="{55C14334-ADB0-5441-A19A-88D03AD71EBB}" type="pres">
      <dgm:prSet presAssocID="{97FF5CE0-318A-0846-A2FE-32199BAE78BD}" presName="node" presStyleLbl="revTx" presStyleIdx="2" presStyleCnt="4">
        <dgm:presLayoutVars>
          <dgm:bulletEnabled val="1"/>
        </dgm:presLayoutVars>
      </dgm:prSet>
      <dgm:spPr/>
    </dgm:pt>
    <dgm:pt modelId="{70E3B2C4-D904-6649-88AB-14A96472D058}" type="pres">
      <dgm:prSet presAssocID="{B122D3A9-DDED-6D46-BA3C-E444C822D94F}" presName="sibTrans" presStyleLbl="node1" presStyleIdx="2" presStyleCnt="4"/>
      <dgm:spPr/>
    </dgm:pt>
    <dgm:pt modelId="{D06BCF93-CB4C-F542-8578-7B54EE94CEF9}" type="pres">
      <dgm:prSet presAssocID="{E7D36033-5E7C-F04D-8C7C-D2A181244740}" presName="dummy" presStyleCnt="0"/>
      <dgm:spPr/>
    </dgm:pt>
    <dgm:pt modelId="{A8E60A96-7AC0-ED42-8725-E38029413764}" type="pres">
      <dgm:prSet presAssocID="{E7D36033-5E7C-F04D-8C7C-D2A181244740}" presName="node" presStyleLbl="revTx" presStyleIdx="3" presStyleCnt="4" custScaleX="150586">
        <dgm:presLayoutVars>
          <dgm:bulletEnabled val="1"/>
        </dgm:presLayoutVars>
      </dgm:prSet>
      <dgm:spPr/>
    </dgm:pt>
    <dgm:pt modelId="{BEAFC717-89C0-E046-84EA-FED740E6221C}" type="pres">
      <dgm:prSet presAssocID="{9E24B864-CA02-564E-AFCC-35DE80325D78}" presName="sibTrans" presStyleLbl="node1" presStyleIdx="3" presStyleCnt="4"/>
      <dgm:spPr/>
    </dgm:pt>
  </dgm:ptLst>
  <dgm:cxnLst>
    <dgm:cxn modelId="{BBE4470B-6985-CF4B-B45B-394D4A3F3FA2}" srcId="{022789EF-D0B2-084A-9034-743951A18940}" destId="{97FF5CE0-318A-0846-A2FE-32199BAE78BD}" srcOrd="2" destOrd="0" parTransId="{FFC36CA6-7586-E044-8A74-FC7233C91521}" sibTransId="{B122D3A9-DDED-6D46-BA3C-E444C822D94F}"/>
    <dgm:cxn modelId="{F2A71017-7A04-554E-9DEF-4A37A63AC63F}" type="presOf" srcId="{022789EF-D0B2-084A-9034-743951A18940}" destId="{3FA43AC5-BA63-9447-936E-E6A787087CF7}" srcOrd="0" destOrd="0" presId="urn:microsoft.com/office/officeart/2005/8/layout/cycle1"/>
    <dgm:cxn modelId="{14B37723-FDDA-724D-84B9-93C23C0D33EE}" type="presOf" srcId="{E7D36033-5E7C-F04D-8C7C-D2A181244740}" destId="{A8E60A96-7AC0-ED42-8725-E38029413764}" srcOrd="0" destOrd="0" presId="urn:microsoft.com/office/officeart/2005/8/layout/cycle1"/>
    <dgm:cxn modelId="{15DE2E27-0B9F-8446-85C0-2E52C990C60E}" type="presOf" srcId="{97FF5CE0-318A-0846-A2FE-32199BAE78BD}" destId="{55C14334-ADB0-5441-A19A-88D03AD71EBB}" srcOrd="0" destOrd="0" presId="urn:microsoft.com/office/officeart/2005/8/layout/cycle1"/>
    <dgm:cxn modelId="{31FCE63A-8689-054B-BF7A-246325CFFF18}" type="presOf" srcId="{9E24B864-CA02-564E-AFCC-35DE80325D78}" destId="{BEAFC717-89C0-E046-84EA-FED740E6221C}" srcOrd="0" destOrd="0" presId="urn:microsoft.com/office/officeart/2005/8/layout/cycle1"/>
    <dgm:cxn modelId="{0EF3984F-0CD5-CC4B-838A-7481155E095E}" srcId="{022789EF-D0B2-084A-9034-743951A18940}" destId="{6690724F-68FA-D34E-8360-0DE169EEC956}" srcOrd="0" destOrd="0" parTransId="{DD32BD0B-A444-F04E-ABB4-5D1BE4A10D82}" sibTransId="{0363EB56-C6A8-3D43-9C5C-1155FF1131EA}"/>
    <dgm:cxn modelId="{D555EA60-83C9-B246-8AF1-309FA40F7E32}" srcId="{022789EF-D0B2-084A-9034-743951A18940}" destId="{E7D36033-5E7C-F04D-8C7C-D2A181244740}" srcOrd="3" destOrd="0" parTransId="{2D662B17-2DD9-4642-9786-F0B9529AF484}" sibTransId="{9E24B864-CA02-564E-AFCC-35DE80325D78}"/>
    <dgm:cxn modelId="{68F91F69-C229-464D-95DB-11602DDDB000}" srcId="{022789EF-D0B2-084A-9034-743951A18940}" destId="{98F6996D-2806-C441-A7A9-105AE82EAB54}" srcOrd="1" destOrd="0" parTransId="{0DA26CBC-E41A-2E42-81A9-93103EBE3179}" sibTransId="{F631B071-C262-3547-AC5B-ABE53F385775}"/>
    <dgm:cxn modelId="{71DE9586-743B-1D46-9BBF-A665D9C87A97}" type="presOf" srcId="{0363EB56-C6A8-3D43-9C5C-1155FF1131EA}" destId="{A50B0A40-FF52-F14E-B64A-A1CCD6FCAE88}" srcOrd="0" destOrd="0" presId="urn:microsoft.com/office/officeart/2005/8/layout/cycle1"/>
    <dgm:cxn modelId="{D470D0C2-AA50-DB45-B61F-E0CD78A5E881}" type="presOf" srcId="{F631B071-C262-3547-AC5B-ABE53F385775}" destId="{30E4C357-B156-814F-8F9C-DECF043840EB}" srcOrd="0" destOrd="0" presId="urn:microsoft.com/office/officeart/2005/8/layout/cycle1"/>
    <dgm:cxn modelId="{972CC7E2-E781-BC4C-B275-141874CA4939}" type="presOf" srcId="{B122D3A9-DDED-6D46-BA3C-E444C822D94F}" destId="{70E3B2C4-D904-6649-88AB-14A96472D058}" srcOrd="0" destOrd="0" presId="urn:microsoft.com/office/officeart/2005/8/layout/cycle1"/>
    <dgm:cxn modelId="{4D951DE5-0DE0-5E41-9630-9E04EC28C94D}" type="presOf" srcId="{6690724F-68FA-D34E-8360-0DE169EEC956}" destId="{C864D241-728D-5543-85C2-FD5A23A2AC89}" srcOrd="0" destOrd="0" presId="urn:microsoft.com/office/officeart/2005/8/layout/cycle1"/>
    <dgm:cxn modelId="{D45761FC-7BE0-BF4F-8EFF-9EFB64B9B83C}" type="presOf" srcId="{98F6996D-2806-C441-A7A9-105AE82EAB54}" destId="{213936B3-684D-394C-B0C9-D01CF6D5E91A}" srcOrd="0" destOrd="0" presId="urn:microsoft.com/office/officeart/2005/8/layout/cycle1"/>
    <dgm:cxn modelId="{A7D39C1E-E22F-2B4D-A94D-460C8A3529E3}" type="presParOf" srcId="{3FA43AC5-BA63-9447-936E-E6A787087CF7}" destId="{2808703E-6D2A-D34C-AB69-742E3E3C9E0C}" srcOrd="0" destOrd="0" presId="urn:microsoft.com/office/officeart/2005/8/layout/cycle1"/>
    <dgm:cxn modelId="{8325D5D1-DA7A-1147-B7E4-35EAE164302B}" type="presParOf" srcId="{3FA43AC5-BA63-9447-936E-E6A787087CF7}" destId="{C864D241-728D-5543-85C2-FD5A23A2AC89}" srcOrd="1" destOrd="0" presId="urn:microsoft.com/office/officeart/2005/8/layout/cycle1"/>
    <dgm:cxn modelId="{5407E2F1-A50A-6549-973E-8DF64A0CAAF6}" type="presParOf" srcId="{3FA43AC5-BA63-9447-936E-E6A787087CF7}" destId="{A50B0A40-FF52-F14E-B64A-A1CCD6FCAE88}" srcOrd="2" destOrd="0" presId="urn:microsoft.com/office/officeart/2005/8/layout/cycle1"/>
    <dgm:cxn modelId="{546C8059-E779-1241-88E0-BAF185059A61}" type="presParOf" srcId="{3FA43AC5-BA63-9447-936E-E6A787087CF7}" destId="{45BB8B0A-F8E3-134E-BC9D-8C0667218507}" srcOrd="3" destOrd="0" presId="urn:microsoft.com/office/officeart/2005/8/layout/cycle1"/>
    <dgm:cxn modelId="{DC05837B-7C71-1440-968D-5B71027DE2EE}" type="presParOf" srcId="{3FA43AC5-BA63-9447-936E-E6A787087CF7}" destId="{213936B3-684D-394C-B0C9-D01CF6D5E91A}" srcOrd="4" destOrd="0" presId="urn:microsoft.com/office/officeart/2005/8/layout/cycle1"/>
    <dgm:cxn modelId="{6F228B12-B275-5E4F-BFE5-F61943F077A5}" type="presParOf" srcId="{3FA43AC5-BA63-9447-936E-E6A787087CF7}" destId="{30E4C357-B156-814F-8F9C-DECF043840EB}" srcOrd="5" destOrd="0" presId="urn:microsoft.com/office/officeart/2005/8/layout/cycle1"/>
    <dgm:cxn modelId="{A18F14F3-762A-ED44-92AC-39D094AD9FDA}" type="presParOf" srcId="{3FA43AC5-BA63-9447-936E-E6A787087CF7}" destId="{C3BE23B7-927B-4C4D-B262-AC1053989DB7}" srcOrd="6" destOrd="0" presId="urn:microsoft.com/office/officeart/2005/8/layout/cycle1"/>
    <dgm:cxn modelId="{3A15572E-79B6-854B-B05A-E1CDE6663674}" type="presParOf" srcId="{3FA43AC5-BA63-9447-936E-E6A787087CF7}" destId="{55C14334-ADB0-5441-A19A-88D03AD71EBB}" srcOrd="7" destOrd="0" presId="urn:microsoft.com/office/officeart/2005/8/layout/cycle1"/>
    <dgm:cxn modelId="{B3278EB3-91B6-504B-8D0D-BD5F86FD264F}" type="presParOf" srcId="{3FA43AC5-BA63-9447-936E-E6A787087CF7}" destId="{70E3B2C4-D904-6649-88AB-14A96472D058}" srcOrd="8" destOrd="0" presId="urn:microsoft.com/office/officeart/2005/8/layout/cycle1"/>
    <dgm:cxn modelId="{D1448449-37B1-3746-9751-AF6425179643}" type="presParOf" srcId="{3FA43AC5-BA63-9447-936E-E6A787087CF7}" destId="{D06BCF93-CB4C-F542-8578-7B54EE94CEF9}" srcOrd="9" destOrd="0" presId="urn:microsoft.com/office/officeart/2005/8/layout/cycle1"/>
    <dgm:cxn modelId="{1C216EC8-A620-7E45-BA51-940A7D89579C}" type="presParOf" srcId="{3FA43AC5-BA63-9447-936E-E6A787087CF7}" destId="{A8E60A96-7AC0-ED42-8725-E38029413764}" srcOrd="10" destOrd="0" presId="urn:microsoft.com/office/officeart/2005/8/layout/cycle1"/>
    <dgm:cxn modelId="{B7CD3034-3656-C843-A684-68717A87C119}" type="presParOf" srcId="{3FA43AC5-BA63-9447-936E-E6A787087CF7}" destId="{BEAFC717-89C0-E046-84EA-FED740E6221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68D38B-F0ED-0A4E-A103-3BD11B07CD4E}" type="doc">
      <dgm:prSet loTypeId="urn:microsoft.com/office/officeart/2005/8/layout/vProcess5" loCatId="" qsTypeId="urn:microsoft.com/office/officeart/2005/8/quickstyle/simple3" qsCatId="simple" csTypeId="urn:microsoft.com/office/officeart/2005/8/colors/colorful1" csCatId="colorful" phldr="1"/>
      <dgm:spPr/>
      <dgm:t>
        <a:bodyPr/>
        <a:lstStyle/>
        <a:p>
          <a:endParaRPr lang="en-GB"/>
        </a:p>
      </dgm:t>
    </dgm:pt>
    <dgm:pt modelId="{BFF89D09-458C-C649-9D27-C39B5C9B4246}">
      <dgm:prSet phldrT="[Text]"/>
      <dgm:spPr/>
      <dgm:t>
        <a:bodyPr/>
        <a:lstStyle/>
        <a:p>
          <a:r>
            <a:rPr lang="en-GB" dirty="0"/>
            <a:t>Ask clinical questions</a:t>
          </a:r>
        </a:p>
      </dgm:t>
    </dgm:pt>
    <dgm:pt modelId="{C6A32DAC-FCAB-594B-BE2E-70D6E447BB24}" type="parTrans" cxnId="{9DA17C0F-4E5D-234F-97CA-752CC4F77781}">
      <dgm:prSet/>
      <dgm:spPr/>
      <dgm:t>
        <a:bodyPr/>
        <a:lstStyle/>
        <a:p>
          <a:endParaRPr lang="en-GB"/>
        </a:p>
      </dgm:t>
    </dgm:pt>
    <dgm:pt modelId="{42958860-59F9-2644-844B-FF79279ED402}" type="sibTrans" cxnId="{9DA17C0F-4E5D-234F-97CA-752CC4F77781}">
      <dgm:prSet/>
      <dgm:spPr/>
      <dgm:t>
        <a:bodyPr/>
        <a:lstStyle/>
        <a:p>
          <a:endParaRPr lang="en-GB"/>
        </a:p>
      </dgm:t>
    </dgm:pt>
    <dgm:pt modelId="{2EC986A4-BCD8-D845-9F00-D70BEFE9E306}">
      <dgm:prSet phldrT="[Text]"/>
      <dgm:spPr/>
      <dgm:t>
        <a:bodyPr/>
        <a:lstStyle/>
        <a:p>
          <a:r>
            <a:rPr lang="en-GB" dirty="0"/>
            <a:t>How does a recovery look like?</a:t>
          </a:r>
        </a:p>
      </dgm:t>
    </dgm:pt>
    <dgm:pt modelId="{4042C3F7-8D6C-BD48-BE51-93A78A56059C}" type="parTrans" cxnId="{C994C7FF-8C23-954F-AC61-82F6472C607D}">
      <dgm:prSet/>
      <dgm:spPr/>
      <dgm:t>
        <a:bodyPr/>
        <a:lstStyle/>
        <a:p>
          <a:endParaRPr lang="en-GB"/>
        </a:p>
      </dgm:t>
    </dgm:pt>
    <dgm:pt modelId="{DB0D17B7-CFD6-4B4C-BD3A-0E1A88F3960E}" type="sibTrans" cxnId="{C994C7FF-8C23-954F-AC61-82F6472C607D}">
      <dgm:prSet/>
      <dgm:spPr/>
      <dgm:t>
        <a:bodyPr/>
        <a:lstStyle/>
        <a:p>
          <a:endParaRPr lang="en-GB"/>
        </a:p>
      </dgm:t>
    </dgm:pt>
    <dgm:pt modelId="{F26E7541-166F-7E4A-91A7-B05947EAED6A}">
      <dgm:prSet phldrT="[Text]"/>
      <dgm:spPr/>
      <dgm:t>
        <a:bodyPr/>
        <a:lstStyle/>
        <a:p>
          <a:r>
            <a:rPr lang="en-GB" dirty="0"/>
            <a:t>Are there different types of recoveries?</a:t>
          </a:r>
        </a:p>
      </dgm:t>
    </dgm:pt>
    <dgm:pt modelId="{8CBBFB1F-7DC3-C740-BE09-C87609F113AC}" type="parTrans" cxnId="{E6396560-B167-D44D-B8DA-EDD9A78D7B37}">
      <dgm:prSet/>
      <dgm:spPr/>
      <dgm:t>
        <a:bodyPr/>
        <a:lstStyle/>
        <a:p>
          <a:endParaRPr lang="en-GB"/>
        </a:p>
      </dgm:t>
    </dgm:pt>
    <dgm:pt modelId="{77D66E1E-E6E3-B246-9116-02304EA1AC45}" type="sibTrans" cxnId="{E6396560-B167-D44D-B8DA-EDD9A78D7B37}">
      <dgm:prSet/>
      <dgm:spPr/>
      <dgm:t>
        <a:bodyPr/>
        <a:lstStyle/>
        <a:p>
          <a:endParaRPr lang="en-GB"/>
        </a:p>
      </dgm:t>
    </dgm:pt>
    <dgm:pt modelId="{248B7066-57F6-5947-A375-7E2330415116}">
      <dgm:prSet phldrT="[Text]"/>
      <dgm:spPr/>
      <dgm:t>
        <a:bodyPr/>
        <a:lstStyle/>
        <a:p>
          <a:r>
            <a:rPr lang="en-GB" dirty="0"/>
            <a:t>Answer them with Machine Learning</a:t>
          </a:r>
        </a:p>
      </dgm:t>
    </dgm:pt>
    <dgm:pt modelId="{23BC2B81-7748-0348-A11F-16354420D3F2}" type="parTrans" cxnId="{982B2EA1-8B8C-7B48-8714-E6CD352C83DE}">
      <dgm:prSet/>
      <dgm:spPr/>
      <dgm:t>
        <a:bodyPr/>
        <a:lstStyle/>
        <a:p>
          <a:endParaRPr lang="en-GB"/>
        </a:p>
      </dgm:t>
    </dgm:pt>
    <dgm:pt modelId="{460BC60F-6A50-774A-8342-85B576EEF7B7}" type="sibTrans" cxnId="{982B2EA1-8B8C-7B48-8714-E6CD352C83DE}">
      <dgm:prSet/>
      <dgm:spPr/>
      <dgm:t>
        <a:bodyPr/>
        <a:lstStyle/>
        <a:p>
          <a:endParaRPr lang="en-GB"/>
        </a:p>
      </dgm:t>
    </dgm:pt>
    <dgm:pt modelId="{9EE770D1-B3ED-0E4B-9189-DC89BA7F1D00}">
      <dgm:prSet phldrT="[Text]"/>
      <dgm:spPr/>
      <dgm:t>
        <a:bodyPr/>
        <a:lstStyle/>
        <a:p>
          <a:r>
            <a:rPr lang="en-GB" dirty="0"/>
            <a:t>Bayesian inference algorithm</a:t>
          </a:r>
        </a:p>
      </dgm:t>
    </dgm:pt>
    <dgm:pt modelId="{29B0EB0F-A848-4A4E-91E8-D7853BBC3612}" type="parTrans" cxnId="{C3019257-076F-CC40-897A-330D1E286C9A}">
      <dgm:prSet/>
      <dgm:spPr/>
      <dgm:t>
        <a:bodyPr/>
        <a:lstStyle/>
        <a:p>
          <a:endParaRPr lang="en-GB"/>
        </a:p>
      </dgm:t>
    </dgm:pt>
    <dgm:pt modelId="{5B7063CC-6251-A648-B5FA-7E40469F2ABB}" type="sibTrans" cxnId="{C3019257-076F-CC40-897A-330D1E286C9A}">
      <dgm:prSet/>
      <dgm:spPr/>
      <dgm:t>
        <a:bodyPr/>
        <a:lstStyle/>
        <a:p>
          <a:endParaRPr lang="en-GB"/>
        </a:p>
      </dgm:t>
    </dgm:pt>
    <dgm:pt modelId="{139CB5CE-8841-9142-9045-21BA76A2BD0F}">
      <dgm:prSet phldrT="[Text]"/>
      <dgm:spPr/>
      <dgm:t>
        <a:bodyPr/>
        <a:lstStyle/>
        <a:p>
          <a:r>
            <a:rPr lang="en-GB" dirty="0"/>
            <a:t>Convergence with expectation maximisation</a:t>
          </a:r>
        </a:p>
      </dgm:t>
    </dgm:pt>
    <dgm:pt modelId="{BEE52D34-095B-064C-8CC4-ED6ECA2FAC73}" type="parTrans" cxnId="{81E78A59-6BCF-0847-AEA8-ECB2F5D03F93}">
      <dgm:prSet/>
      <dgm:spPr/>
      <dgm:t>
        <a:bodyPr/>
        <a:lstStyle/>
        <a:p>
          <a:endParaRPr lang="en-GB"/>
        </a:p>
      </dgm:t>
    </dgm:pt>
    <dgm:pt modelId="{5C883996-5AE7-1649-9C8F-55F8004CB5EC}" type="sibTrans" cxnId="{81E78A59-6BCF-0847-AEA8-ECB2F5D03F93}">
      <dgm:prSet/>
      <dgm:spPr/>
      <dgm:t>
        <a:bodyPr/>
        <a:lstStyle/>
        <a:p>
          <a:endParaRPr lang="en-GB"/>
        </a:p>
      </dgm:t>
    </dgm:pt>
    <dgm:pt modelId="{3355F586-5BF3-A04E-9E04-83F6F59F97A4}">
      <dgm:prSet phldrT="[Text]"/>
      <dgm:spPr/>
      <dgm:t>
        <a:bodyPr/>
        <a:lstStyle/>
        <a:p>
          <a:r>
            <a:rPr lang="en-GB" dirty="0"/>
            <a:t>Provide interpretable results to clinicians</a:t>
          </a:r>
        </a:p>
      </dgm:t>
    </dgm:pt>
    <dgm:pt modelId="{DB9EF439-1600-B443-B999-EAFBA9E881C7}" type="sibTrans" cxnId="{6A6A12F0-73A6-5344-8142-A88A8D88EF9A}">
      <dgm:prSet/>
      <dgm:spPr/>
      <dgm:t>
        <a:bodyPr/>
        <a:lstStyle/>
        <a:p>
          <a:endParaRPr lang="en-GB"/>
        </a:p>
      </dgm:t>
    </dgm:pt>
    <dgm:pt modelId="{7D3DE7F7-B74A-C14A-BE20-FCA740FA16A0}" type="parTrans" cxnId="{6A6A12F0-73A6-5344-8142-A88A8D88EF9A}">
      <dgm:prSet/>
      <dgm:spPr/>
      <dgm:t>
        <a:bodyPr/>
        <a:lstStyle/>
        <a:p>
          <a:endParaRPr lang="en-GB"/>
        </a:p>
      </dgm:t>
    </dgm:pt>
    <dgm:pt modelId="{E0EDA441-12EA-F243-86CE-E0A0A0112F61}" type="pres">
      <dgm:prSet presAssocID="{CA68D38B-F0ED-0A4E-A103-3BD11B07CD4E}" presName="outerComposite" presStyleCnt="0">
        <dgm:presLayoutVars>
          <dgm:chMax val="5"/>
          <dgm:dir/>
          <dgm:resizeHandles val="exact"/>
        </dgm:presLayoutVars>
      </dgm:prSet>
      <dgm:spPr/>
    </dgm:pt>
    <dgm:pt modelId="{C49FA370-C9F5-6D4A-9468-1EF9272FDA9E}" type="pres">
      <dgm:prSet presAssocID="{CA68D38B-F0ED-0A4E-A103-3BD11B07CD4E}" presName="dummyMaxCanvas" presStyleCnt="0">
        <dgm:presLayoutVars/>
      </dgm:prSet>
      <dgm:spPr/>
    </dgm:pt>
    <dgm:pt modelId="{1F487C23-0F12-6E40-B405-74FC22B549ED}" type="pres">
      <dgm:prSet presAssocID="{CA68D38B-F0ED-0A4E-A103-3BD11B07CD4E}" presName="ThreeNodes_1" presStyleLbl="node1" presStyleIdx="0" presStyleCnt="3">
        <dgm:presLayoutVars>
          <dgm:bulletEnabled val="1"/>
        </dgm:presLayoutVars>
      </dgm:prSet>
      <dgm:spPr/>
    </dgm:pt>
    <dgm:pt modelId="{A29F83D5-3B08-5349-A5A1-B9ACC463981A}" type="pres">
      <dgm:prSet presAssocID="{CA68D38B-F0ED-0A4E-A103-3BD11B07CD4E}" presName="ThreeNodes_2" presStyleLbl="node1" presStyleIdx="1" presStyleCnt="3">
        <dgm:presLayoutVars>
          <dgm:bulletEnabled val="1"/>
        </dgm:presLayoutVars>
      </dgm:prSet>
      <dgm:spPr/>
    </dgm:pt>
    <dgm:pt modelId="{794A054B-813A-7C47-AA8B-D1FD450F4076}" type="pres">
      <dgm:prSet presAssocID="{CA68D38B-F0ED-0A4E-A103-3BD11B07CD4E}" presName="ThreeNodes_3" presStyleLbl="node1" presStyleIdx="2" presStyleCnt="3">
        <dgm:presLayoutVars>
          <dgm:bulletEnabled val="1"/>
        </dgm:presLayoutVars>
      </dgm:prSet>
      <dgm:spPr/>
    </dgm:pt>
    <dgm:pt modelId="{ABA89007-DED3-7548-BFA2-E3AEEEC085A6}" type="pres">
      <dgm:prSet presAssocID="{CA68D38B-F0ED-0A4E-A103-3BD11B07CD4E}" presName="ThreeConn_1-2" presStyleLbl="fgAccFollowNode1" presStyleIdx="0" presStyleCnt="2">
        <dgm:presLayoutVars>
          <dgm:bulletEnabled val="1"/>
        </dgm:presLayoutVars>
      </dgm:prSet>
      <dgm:spPr/>
    </dgm:pt>
    <dgm:pt modelId="{DBD1AA91-49D4-A144-B42E-55C17883CB98}" type="pres">
      <dgm:prSet presAssocID="{CA68D38B-F0ED-0A4E-A103-3BD11B07CD4E}" presName="ThreeConn_2-3" presStyleLbl="fgAccFollowNode1" presStyleIdx="1" presStyleCnt="2">
        <dgm:presLayoutVars>
          <dgm:bulletEnabled val="1"/>
        </dgm:presLayoutVars>
      </dgm:prSet>
      <dgm:spPr/>
    </dgm:pt>
    <dgm:pt modelId="{335F1C8F-866F-334A-A026-655718ED5E50}" type="pres">
      <dgm:prSet presAssocID="{CA68D38B-F0ED-0A4E-A103-3BD11B07CD4E}" presName="ThreeNodes_1_text" presStyleLbl="node1" presStyleIdx="2" presStyleCnt="3">
        <dgm:presLayoutVars>
          <dgm:bulletEnabled val="1"/>
        </dgm:presLayoutVars>
      </dgm:prSet>
      <dgm:spPr/>
    </dgm:pt>
    <dgm:pt modelId="{94C61352-BFC9-404C-A9E8-1A80C0FA297B}" type="pres">
      <dgm:prSet presAssocID="{CA68D38B-F0ED-0A4E-A103-3BD11B07CD4E}" presName="ThreeNodes_2_text" presStyleLbl="node1" presStyleIdx="2" presStyleCnt="3">
        <dgm:presLayoutVars>
          <dgm:bulletEnabled val="1"/>
        </dgm:presLayoutVars>
      </dgm:prSet>
      <dgm:spPr/>
    </dgm:pt>
    <dgm:pt modelId="{70693946-2944-FE4C-8AAA-DE00961F8317}" type="pres">
      <dgm:prSet presAssocID="{CA68D38B-F0ED-0A4E-A103-3BD11B07CD4E}" presName="ThreeNodes_3_text" presStyleLbl="node1" presStyleIdx="2" presStyleCnt="3">
        <dgm:presLayoutVars>
          <dgm:bulletEnabled val="1"/>
        </dgm:presLayoutVars>
      </dgm:prSet>
      <dgm:spPr/>
    </dgm:pt>
  </dgm:ptLst>
  <dgm:cxnLst>
    <dgm:cxn modelId="{9DA17C0F-4E5D-234F-97CA-752CC4F77781}" srcId="{CA68D38B-F0ED-0A4E-A103-3BD11B07CD4E}" destId="{BFF89D09-458C-C649-9D27-C39B5C9B4246}" srcOrd="0" destOrd="0" parTransId="{C6A32DAC-FCAB-594B-BE2E-70D6E447BB24}" sibTransId="{42958860-59F9-2644-844B-FF79279ED402}"/>
    <dgm:cxn modelId="{0FF0E61D-858C-E742-B48E-10C2309D504B}" type="presOf" srcId="{3355F586-5BF3-A04E-9E04-83F6F59F97A4}" destId="{70693946-2944-FE4C-8AAA-DE00961F8317}" srcOrd="1" destOrd="0" presId="urn:microsoft.com/office/officeart/2005/8/layout/vProcess5"/>
    <dgm:cxn modelId="{B4898933-D323-344D-B45F-B1C83AB02A8E}" type="presOf" srcId="{139CB5CE-8841-9142-9045-21BA76A2BD0F}" destId="{A29F83D5-3B08-5349-A5A1-B9ACC463981A}" srcOrd="0" destOrd="2" presId="urn:microsoft.com/office/officeart/2005/8/layout/vProcess5"/>
    <dgm:cxn modelId="{ECAB023B-E9F9-0E4C-BD9B-9722CF16B280}" type="presOf" srcId="{F26E7541-166F-7E4A-91A7-B05947EAED6A}" destId="{1F487C23-0F12-6E40-B405-74FC22B549ED}" srcOrd="0" destOrd="2" presId="urn:microsoft.com/office/officeart/2005/8/layout/vProcess5"/>
    <dgm:cxn modelId="{E3D0884A-DBCE-0E48-8E99-CF06C17B67E8}" type="presOf" srcId="{139CB5CE-8841-9142-9045-21BA76A2BD0F}" destId="{94C61352-BFC9-404C-A9E8-1A80C0FA297B}" srcOrd="1" destOrd="2" presId="urn:microsoft.com/office/officeart/2005/8/layout/vProcess5"/>
    <dgm:cxn modelId="{C3019257-076F-CC40-897A-330D1E286C9A}" srcId="{248B7066-57F6-5947-A375-7E2330415116}" destId="{9EE770D1-B3ED-0E4B-9189-DC89BA7F1D00}" srcOrd="0" destOrd="0" parTransId="{29B0EB0F-A848-4A4E-91E8-D7853BBC3612}" sibTransId="{5B7063CC-6251-A648-B5FA-7E40469F2ABB}"/>
    <dgm:cxn modelId="{81E78A59-6BCF-0847-AEA8-ECB2F5D03F93}" srcId="{248B7066-57F6-5947-A375-7E2330415116}" destId="{139CB5CE-8841-9142-9045-21BA76A2BD0F}" srcOrd="1" destOrd="0" parTransId="{BEE52D34-095B-064C-8CC4-ED6ECA2FAC73}" sibTransId="{5C883996-5AE7-1649-9C8F-55F8004CB5EC}"/>
    <dgm:cxn modelId="{7A9ED859-3B24-B144-B5A5-1DDA86C5DBC0}" type="presOf" srcId="{CA68D38B-F0ED-0A4E-A103-3BD11B07CD4E}" destId="{E0EDA441-12EA-F243-86CE-E0A0A0112F61}" srcOrd="0" destOrd="0" presId="urn:microsoft.com/office/officeart/2005/8/layout/vProcess5"/>
    <dgm:cxn modelId="{0E031460-BA4B-E44B-A314-569AA8BF73C2}" type="presOf" srcId="{2EC986A4-BCD8-D845-9F00-D70BEFE9E306}" destId="{1F487C23-0F12-6E40-B405-74FC22B549ED}" srcOrd="0" destOrd="1" presId="urn:microsoft.com/office/officeart/2005/8/layout/vProcess5"/>
    <dgm:cxn modelId="{E6396560-B167-D44D-B8DA-EDD9A78D7B37}" srcId="{BFF89D09-458C-C649-9D27-C39B5C9B4246}" destId="{F26E7541-166F-7E4A-91A7-B05947EAED6A}" srcOrd="1" destOrd="0" parTransId="{8CBBFB1F-7DC3-C740-BE09-C87609F113AC}" sibTransId="{77D66E1E-E6E3-B246-9116-02304EA1AC45}"/>
    <dgm:cxn modelId="{A7B4B666-2375-364D-8B35-915096135497}" type="presOf" srcId="{248B7066-57F6-5947-A375-7E2330415116}" destId="{94C61352-BFC9-404C-A9E8-1A80C0FA297B}" srcOrd="1" destOrd="0" presId="urn:microsoft.com/office/officeart/2005/8/layout/vProcess5"/>
    <dgm:cxn modelId="{05F9C06F-A3DB-874B-946C-C280663FAAE1}" type="presOf" srcId="{3355F586-5BF3-A04E-9E04-83F6F59F97A4}" destId="{794A054B-813A-7C47-AA8B-D1FD450F4076}" srcOrd="0" destOrd="0" presId="urn:microsoft.com/office/officeart/2005/8/layout/vProcess5"/>
    <dgm:cxn modelId="{D4977172-8419-9849-B962-6B9F87F9FDA4}" type="presOf" srcId="{9EE770D1-B3ED-0E4B-9189-DC89BA7F1D00}" destId="{A29F83D5-3B08-5349-A5A1-B9ACC463981A}" srcOrd="0" destOrd="1" presId="urn:microsoft.com/office/officeart/2005/8/layout/vProcess5"/>
    <dgm:cxn modelId="{EB8ADF78-3BB6-E246-9701-E98875F66EA7}" type="presOf" srcId="{42958860-59F9-2644-844B-FF79279ED402}" destId="{ABA89007-DED3-7548-BFA2-E3AEEEC085A6}" srcOrd="0" destOrd="0" presId="urn:microsoft.com/office/officeart/2005/8/layout/vProcess5"/>
    <dgm:cxn modelId="{982B2EA1-8B8C-7B48-8714-E6CD352C83DE}" srcId="{CA68D38B-F0ED-0A4E-A103-3BD11B07CD4E}" destId="{248B7066-57F6-5947-A375-7E2330415116}" srcOrd="1" destOrd="0" parTransId="{23BC2B81-7748-0348-A11F-16354420D3F2}" sibTransId="{460BC60F-6A50-774A-8342-85B576EEF7B7}"/>
    <dgm:cxn modelId="{A76B5CAF-734A-DD43-B9FE-F9C48B926CE1}" type="presOf" srcId="{F26E7541-166F-7E4A-91A7-B05947EAED6A}" destId="{335F1C8F-866F-334A-A026-655718ED5E50}" srcOrd="1" destOrd="2" presId="urn:microsoft.com/office/officeart/2005/8/layout/vProcess5"/>
    <dgm:cxn modelId="{77D8E5BC-5A75-CA44-A532-8936CBC45D57}" type="presOf" srcId="{248B7066-57F6-5947-A375-7E2330415116}" destId="{A29F83D5-3B08-5349-A5A1-B9ACC463981A}" srcOrd="0" destOrd="0" presId="urn:microsoft.com/office/officeart/2005/8/layout/vProcess5"/>
    <dgm:cxn modelId="{6CCD5BDB-9555-4046-A683-BE6DFE12C0CC}" type="presOf" srcId="{460BC60F-6A50-774A-8342-85B576EEF7B7}" destId="{DBD1AA91-49D4-A144-B42E-55C17883CB98}" srcOrd="0" destOrd="0" presId="urn:microsoft.com/office/officeart/2005/8/layout/vProcess5"/>
    <dgm:cxn modelId="{747B2EDF-547D-7C4F-BA2C-7EE79CA4937F}" type="presOf" srcId="{9EE770D1-B3ED-0E4B-9189-DC89BA7F1D00}" destId="{94C61352-BFC9-404C-A9E8-1A80C0FA297B}" srcOrd="1" destOrd="1" presId="urn:microsoft.com/office/officeart/2005/8/layout/vProcess5"/>
    <dgm:cxn modelId="{43E1D0E4-A2E0-104B-83FB-AF14F2C8E0ED}" type="presOf" srcId="{2EC986A4-BCD8-D845-9F00-D70BEFE9E306}" destId="{335F1C8F-866F-334A-A026-655718ED5E50}" srcOrd="1" destOrd="1" presId="urn:microsoft.com/office/officeart/2005/8/layout/vProcess5"/>
    <dgm:cxn modelId="{0DFE8FE5-C915-684C-A8E7-82F10CDACBA6}" type="presOf" srcId="{BFF89D09-458C-C649-9D27-C39B5C9B4246}" destId="{1F487C23-0F12-6E40-B405-74FC22B549ED}" srcOrd="0" destOrd="0" presId="urn:microsoft.com/office/officeart/2005/8/layout/vProcess5"/>
    <dgm:cxn modelId="{2DDEC4E7-E483-804A-8641-2A9DB6939BB8}" type="presOf" srcId="{BFF89D09-458C-C649-9D27-C39B5C9B4246}" destId="{335F1C8F-866F-334A-A026-655718ED5E50}" srcOrd="1" destOrd="0" presId="urn:microsoft.com/office/officeart/2005/8/layout/vProcess5"/>
    <dgm:cxn modelId="{6A6A12F0-73A6-5344-8142-A88A8D88EF9A}" srcId="{CA68D38B-F0ED-0A4E-A103-3BD11B07CD4E}" destId="{3355F586-5BF3-A04E-9E04-83F6F59F97A4}" srcOrd="2" destOrd="0" parTransId="{7D3DE7F7-B74A-C14A-BE20-FCA740FA16A0}" sibTransId="{DB9EF439-1600-B443-B999-EAFBA9E881C7}"/>
    <dgm:cxn modelId="{C994C7FF-8C23-954F-AC61-82F6472C607D}" srcId="{BFF89D09-458C-C649-9D27-C39B5C9B4246}" destId="{2EC986A4-BCD8-D845-9F00-D70BEFE9E306}" srcOrd="0" destOrd="0" parTransId="{4042C3F7-8D6C-BD48-BE51-93A78A56059C}" sibTransId="{DB0D17B7-CFD6-4B4C-BD3A-0E1A88F3960E}"/>
    <dgm:cxn modelId="{0F571A59-BA77-104D-8709-0BE184A303B3}" type="presParOf" srcId="{E0EDA441-12EA-F243-86CE-E0A0A0112F61}" destId="{C49FA370-C9F5-6D4A-9468-1EF9272FDA9E}" srcOrd="0" destOrd="0" presId="urn:microsoft.com/office/officeart/2005/8/layout/vProcess5"/>
    <dgm:cxn modelId="{D3B5FB82-6BB0-C343-89FD-F7B3E31D8D41}" type="presParOf" srcId="{E0EDA441-12EA-F243-86CE-E0A0A0112F61}" destId="{1F487C23-0F12-6E40-B405-74FC22B549ED}" srcOrd="1" destOrd="0" presId="urn:microsoft.com/office/officeart/2005/8/layout/vProcess5"/>
    <dgm:cxn modelId="{731E5C68-5D5B-9E41-B42B-862AC9AA1A48}" type="presParOf" srcId="{E0EDA441-12EA-F243-86CE-E0A0A0112F61}" destId="{A29F83D5-3B08-5349-A5A1-B9ACC463981A}" srcOrd="2" destOrd="0" presId="urn:microsoft.com/office/officeart/2005/8/layout/vProcess5"/>
    <dgm:cxn modelId="{0E637E8B-52D1-C746-9AE9-13DD04A2BCB4}" type="presParOf" srcId="{E0EDA441-12EA-F243-86CE-E0A0A0112F61}" destId="{794A054B-813A-7C47-AA8B-D1FD450F4076}" srcOrd="3" destOrd="0" presId="urn:microsoft.com/office/officeart/2005/8/layout/vProcess5"/>
    <dgm:cxn modelId="{8FD1BC4E-5A67-7746-B890-019DD52E7AD6}" type="presParOf" srcId="{E0EDA441-12EA-F243-86CE-E0A0A0112F61}" destId="{ABA89007-DED3-7548-BFA2-E3AEEEC085A6}" srcOrd="4" destOrd="0" presId="urn:microsoft.com/office/officeart/2005/8/layout/vProcess5"/>
    <dgm:cxn modelId="{8A7537E9-3255-914A-8D05-74E519C998F9}" type="presParOf" srcId="{E0EDA441-12EA-F243-86CE-E0A0A0112F61}" destId="{DBD1AA91-49D4-A144-B42E-55C17883CB98}" srcOrd="5" destOrd="0" presId="urn:microsoft.com/office/officeart/2005/8/layout/vProcess5"/>
    <dgm:cxn modelId="{094F849A-D897-7442-BFA5-88798075292C}" type="presParOf" srcId="{E0EDA441-12EA-F243-86CE-E0A0A0112F61}" destId="{335F1C8F-866F-334A-A026-655718ED5E50}" srcOrd="6" destOrd="0" presId="urn:microsoft.com/office/officeart/2005/8/layout/vProcess5"/>
    <dgm:cxn modelId="{9A5196D8-4838-2240-A9B1-807076890460}" type="presParOf" srcId="{E0EDA441-12EA-F243-86CE-E0A0A0112F61}" destId="{94C61352-BFC9-404C-A9E8-1A80C0FA297B}" srcOrd="7" destOrd="0" presId="urn:microsoft.com/office/officeart/2005/8/layout/vProcess5"/>
    <dgm:cxn modelId="{D46E62B5-8317-F341-B090-B3BA1BE14461}" type="presParOf" srcId="{E0EDA441-12EA-F243-86CE-E0A0A0112F61}" destId="{70693946-2944-FE4C-8AAA-DE00961F831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E58C3-F00C-7B41-A31E-41DC42BF4EA4}">
      <dsp:nvSpPr>
        <dsp:cNvPr id="0" name=""/>
        <dsp:cNvSpPr/>
      </dsp:nvSpPr>
      <dsp:spPr>
        <a:xfrm>
          <a:off x="2782892" y="216952"/>
          <a:ext cx="2562215" cy="23799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b="1" kern="1200" dirty="0"/>
            <a:t>Aim: </a:t>
          </a:r>
          <a:r>
            <a:rPr lang="en-GB" sz="2300" kern="1200" dirty="0"/>
            <a:t>improve hospital-based monitoring of Cystic Fibrosis</a:t>
          </a:r>
        </a:p>
      </dsp:txBody>
      <dsp:txXfrm>
        <a:off x="3158120" y="565492"/>
        <a:ext cx="1811759" cy="1682900"/>
      </dsp:txXfrm>
    </dsp:sp>
    <dsp:sp modelId="{2E844D3E-8AF2-2A47-BCDF-26B59304FE50}">
      <dsp:nvSpPr>
        <dsp:cNvPr id="0" name=""/>
        <dsp:cNvSpPr/>
      </dsp:nvSpPr>
      <dsp:spPr>
        <a:xfrm rot="8818543">
          <a:off x="958974" y="2396009"/>
          <a:ext cx="2123300" cy="678294"/>
        </a:xfrm>
        <a:prstGeom prst="lef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D210415-7ADA-264F-B031-BFF48C0D31A5}">
      <dsp:nvSpPr>
        <dsp:cNvPr id="0" name=""/>
        <dsp:cNvSpPr/>
      </dsp:nvSpPr>
      <dsp:spPr>
        <a:xfrm>
          <a:off x="4" y="2409358"/>
          <a:ext cx="2260981" cy="180878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GB" sz="2800" b="1" kern="1200" dirty="0"/>
            <a:t>Data</a:t>
          </a:r>
          <a:r>
            <a:rPr lang="en-GB" sz="2800" kern="1200" dirty="0"/>
            <a:t>: UK CF home monitoring study</a:t>
          </a:r>
        </a:p>
      </dsp:txBody>
      <dsp:txXfrm>
        <a:off x="52981" y="2462335"/>
        <a:ext cx="2155027" cy="1702830"/>
      </dsp:txXfrm>
    </dsp:sp>
    <dsp:sp modelId="{1BADB2CB-E67E-704A-8074-2E75B765EADA}">
      <dsp:nvSpPr>
        <dsp:cNvPr id="0" name=""/>
        <dsp:cNvSpPr/>
      </dsp:nvSpPr>
      <dsp:spPr>
        <a:xfrm rot="5400000">
          <a:off x="3259106" y="3156370"/>
          <a:ext cx="1609787" cy="678294"/>
        </a:xfrm>
        <a:prstGeom prst="lef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966AC0C5-D19A-4A4E-830B-2EF4FE3D6101}">
      <dsp:nvSpPr>
        <dsp:cNvPr id="0" name=""/>
        <dsp:cNvSpPr/>
      </dsp:nvSpPr>
      <dsp:spPr>
        <a:xfrm>
          <a:off x="2933509" y="3396018"/>
          <a:ext cx="2260981" cy="1808784"/>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GB" sz="2300" b="1" kern="1200" dirty="0"/>
            <a:t>Tools</a:t>
          </a:r>
          <a:r>
            <a:rPr lang="en-GB" sz="2300" kern="1200" dirty="0"/>
            <a:t>: Machine Learning and statistics, </a:t>
          </a:r>
          <a:r>
            <a:rPr lang="en-GB" sz="1800" kern="1200" dirty="0"/>
            <a:t>EPFL and Microsoft Research</a:t>
          </a:r>
          <a:endParaRPr lang="en-GB" sz="2300" kern="1200" dirty="0"/>
        </a:p>
      </dsp:txBody>
      <dsp:txXfrm>
        <a:off x="2986486" y="3448995"/>
        <a:ext cx="2155027" cy="1702830"/>
      </dsp:txXfrm>
    </dsp:sp>
    <dsp:sp modelId="{990A19A3-C70C-954A-89BD-9493566CCBC3}">
      <dsp:nvSpPr>
        <dsp:cNvPr id="0" name=""/>
        <dsp:cNvSpPr/>
      </dsp:nvSpPr>
      <dsp:spPr>
        <a:xfrm rot="1981757">
          <a:off x="5045595" y="2396244"/>
          <a:ext cx="2123501" cy="678294"/>
        </a:xfrm>
        <a:prstGeom prst="lef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6E337F9F-026D-8945-8A14-E6BB5571166A}">
      <dsp:nvSpPr>
        <dsp:cNvPr id="0" name=""/>
        <dsp:cNvSpPr/>
      </dsp:nvSpPr>
      <dsp:spPr>
        <a:xfrm>
          <a:off x="5867019" y="2409725"/>
          <a:ext cx="2260981" cy="1808784"/>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GB" sz="2300" b="1" kern="1200" dirty="0"/>
            <a:t>CF expertise</a:t>
          </a:r>
          <a:r>
            <a:rPr lang="en-GB" sz="2300" kern="1200" dirty="0"/>
            <a:t>: clinicians from the Department of Medicine,</a:t>
          </a:r>
          <a:r>
            <a:rPr lang="en-GB" sz="1900" kern="1200" dirty="0"/>
            <a:t> </a:t>
          </a:r>
          <a:r>
            <a:rPr lang="en-GB" sz="1600" kern="1200" dirty="0"/>
            <a:t>University of Cambridge</a:t>
          </a:r>
        </a:p>
      </dsp:txBody>
      <dsp:txXfrm>
        <a:off x="5919996" y="2462702"/>
        <a:ext cx="2155027" cy="1702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4D241-728D-5543-85C2-FD5A23A2AC89}">
      <dsp:nvSpPr>
        <dsp:cNvPr id="0" name=""/>
        <dsp:cNvSpPr/>
      </dsp:nvSpPr>
      <dsp:spPr>
        <a:xfrm>
          <a:off x="4921906" y="121292"/>
          <a:ext cx="1942973"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Acute pulmonary exacerbation</a:t>
          </a:r>
        </a:p>
      </dsp:txBody>
      <dsp:txXfrm>
        <a:off x="4921906" y="121292"/>
        <a:ext cx="1942973" cy="1916922"/>
      </dsp:txXfrm>
    </dsp:sp>
    <dsp:sp modelId="{A50B0A40-FF52-F14E-B64A-A1CCD6FCAE88}">
      <dsp:nvSpPr>
        <dsp:cNvPr id="0" name=""/>
        <dsp:cNvSpPr/>
      </dsp:nvSpPr>
      <dsp:spPr>
        <a:xfrm>
          <a:off x="1554288" y="-190"/>
          <a:ext cx="5419047" cy="5419047"/>
        </a:xfrm>
        <a:prstGeom prst="circularArrow">
          <a:avLst>
            <a:gd name="adj1" fmla="val 6898"/>
            <a:gd name="adj2" fmla="val 465021"/>
            <a:gd name="adj3" fmla="val 550810"/>
            <a:gd name="adj4" fmla="val 205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3936B3-684D-394C-B0C9-D01CF6D5E91A}">
      <dsp:nvSpPr>
        <dsp:cNvPr id="0" name=""/>
        <dsp:cNvSpPr/>
      </dsp:nvSpPr>
      <dsp:spPr>
        <a:xfrm>
          <a:off x="4934931" y="3380452"/>
          <a:ext cx="1916922"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Ineffective immune response</a:t>
          </a:r>
        </a:p>
      </dsp:txBody>
      <dsp:txXfrm>
        <a:off x="4934931" y="3380452"/>
        <a:ext cx="1916922" cy="1916922"/>
      </dsp:txXfrm>
    </dsp:sp>
    <dsp:sp modelId="{30E4C357-B156-814F-8F9C-DECF043840EB}">
      <dsp:nvSpPr>
        <dsp:cNvPr id="0" name=""/>
        <dsp:cNvSpPr/>
      </dsp:nvSpPr>
      <dsp:spPr>
        <a:xfrm>
          <a:off x="1554288" y="-190"/>
          <a:ext cx="5419047" cy="5419047"/>
        </a:xfrm>
        <a:prstGeom prst="circularArrow">
          <a:avLst>
            <a:gd name="adj1" fmla="val 6898"/>
            <a:gd name="adj2" fmla="val 465021"/>
            <a:gd name="adj3" fmla="val 5950810"/>
            <a:gd name="adj4" fmla="val 43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C14334-ADB0-5441-A19A-88D03AD71EBB}">
      <dsp:nvSpPr>
        <dsp:cNvPr id="0" name=""/>
        <dsp:cNvSpPr/>
      </dsp:nvSpPr>
      <dsp:spPr>
        <a:xfrm>
          <a:off x="1675771" y="3380452"/>
          <a:ext cx="1916922"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Antibiotic treatment </a:t>
          </a:r>
        </a:p>
      </dsp:txBody>
      <dsp:txXfrm>
        <a:off x="1675771" y="3380452"/>
        <a:ext cx="1916922" cy="1916922"/>
      </dsp:txXfrm>
    </dsp:sp>
    <dsp:sp modelId="{70E3B2C4-D904-6649-88AB-14A96472D058}">
      <dsp:nvSpPr>
        <dsp:cNvPr id="0" name=""/>
        <dsp:cNvSpPr/>
      </dsp:nvSpPr>
      <dsp:spPr>
        <a:xfrm>
          <a:off x="1554288" y="-190"/>
          <a:ext cx="5419047" cy="5419047"/>
        </a:xfrm>
        <a:prstGeom prst="circularArrow">
          <a:avLst>
            <a:gd name="adj1" fmla="val 6898"/>
            <a:gd name="adj2" fmla="val 465021"/>
            <a:gd name="adj3" fmla="val 11350810"/>
            <a:gd name="adj4" fmla="val 97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60A96-7AC0-ED42-8725-E38029413764}">
      <dsp:nvSpPr>
        <dsp:cNvPr id="0" name=""/>
        <dsp:cNvSpPr/>
      </dsp:nvSpPr>
      <dsp:spPr>
        <a:xfrm>
          <a:off x="1190924" y="121292"/>
          <a:ext cx="2886616"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Unsuccessful recovery</a:t>
          </a:r>
        </a:p>
        <a:p>
          <a:pPr marL="0" lvl="0" indent="0" algn="ctr" defTabSz="1066800">
            <a:lnSpc>
              <a:spcPct val="90000"/>
            </a:lnSpc>
            <a:spcBef>
              <a:spcPct val="0"/>
            </a:spcBef>
            <a:spcAft>
              <a:spcPct val="35000"/>
            </a:spcAft>
            <a:buNone/>
          </a:pPr>
          <a:r>
            <a:rPr lang="en-GB" sz="2400" kern="1200" dirty="0"/>
            <a:t>or novel bacterial infection</a:t>
          </a:r>
        </a:p>
      </dsp:txBody>
      <dsp:txXfrm>
        <a:off x="1190924" y="121292"/>
        <a:ext cx="2886616" cy="1916922"/>
      </dsp:txXfrm>
    </dsp:sp>
    <dsp:sp modelId="{BEAFC717-89C0-E046-84EA-FED740E6221C}">
      <dsp:nvSpPr>
        <dsp:cNvPr id="0" name=""/>
        <dsp:cNvSpPr/>
      </dsp:nvSpPr>
      <dsp:spPr>
        <a:xfrm>
          <a:off x="1554288" y="-190"/>
          <a:ext cx="5419047" cy="5419047"/>
        </a:xfrm>
        <a:prstGeom prst="circularArrow">
          <a:avLst>
            <a:gd name="adj1" fmla="val 6898"/>
            <a:gd name="adj2" fmla="val 465021"/>
            <a:gd name="adj3" fmla="val 16730517"/>
            <a:gd name="adj4" fmla="val 15921834"/>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4D241-728D-5543-85C2-FD5A23A2AC89}">
      <dsp:nvSpPr>
        <dsp:cNvPr id="0" name=""/>
        <dsp:cNvSpPr/>
      </dsp:nvSpPr>
      <dsp:spPr>
        <a:xfrm>
          <a:off x="4921906" y="121292"/>
          <a:ext cx="1942973"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Acute pulmonary exacerbation</a:t>
          </a:r>
        </a:p>
      </dsp:txBody>
      <dsp:txXfrm>
        <a:off x="4921906" y="121292"/>
        <a:ext cx="1942973" cy="1916922"/>
      </dsp:txXfrm>
    </dsp:sp>
    <dsp:sp modelId="{A50B0A40-FF52-F14E-B64A-A1CCD6FCAE88}">
      <dsp:nvSpPr>
        <dsp:cNvPr id="0" name=""/>
        <dsp:cNvSpPr/>
      </dsp:nvSpPr>
      <dsp:spPr>
        <a:xfrm>
          <a:off x="1554288" y="-190"/>
          <a:ext cx="5419047" cy="5419047"/>
        </a:xfrm>
        <a:prstGeom prst="circularArrow">
          <a:avLst>
            <a:gd name="adj1" fmla="val 6898"/>
            <a:gd name="adj2" fmla="val 465021"/>
            <a:gd name="adj3" fmla="val 550810"/>
            <a:gd name="adj4" fmla="val 205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3936B3-684D-394C-B0C9-D01CF6D5E91A}">
      <dsp:nvSpPr>
        <dsp:cNvPr id="0" name=""/>
        <dsp:cNvSpPr/>
      </dsp:nvSpPr>
      <dsp:spPr>
        <a:xfrm>
          <a:off x="4934931" y="3380452"/>
          <a:ext cx="1916922"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Ineffective immune response</a:t>
          </a:r>
        </a:p>
      </dsp:txBody>
      <dsp:txXfrm>
        <a:off x="4934931" y="3380452"/>
        <a:ext cx="1916922" cy="1916922"/>
      </dsp:txXfrm>
    </dsp:sp>
    <dsp:sp modelId="{30E4C357-B156-814F-8F9C-DECF043840EB}">
      <dsp:nvSpPr>
        <dsp:cNvPr id="0" name=""/>
        <dsp:cNvSpPr/>
      </dsp:nvSpPr>
      <dsp:spPr>
        <a:xfrm>
          <a:off x="1554288" y="-190"/>
          <a:ext cx="5419047" cy="5419047"/>
        </a:xfrm>
        <a:prstGeom prst="circularArrow">
          <a:avLst>
            <a:gd name="adj1" fmla="val 6898"/>
            <a:gd name="adj2" fmla="val 465021"/>
            <a:gd name="adj3" fmla="val 5950810"/>
            <a:gd name="adj4" fmla="val 43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C14334-ADB0-5441-A19A-88D03AD71EBB}">
      <dsp:nvSpPr>
        <dsp:cNvPr id="0" name=""/>
        <dsp:cNvSpPr/>
      </dsp:nvSpPr>
      <dsp:spPr>
        <a:xfrm>
          <a:off x="1675771" y="3380452"/>
          <a:ext cx="1916922"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Antibiotic treatment </a:t>
          </a:r>
        </a:p>
      </dsp:txBody>
      <dsp:txXfrm>
        <a:off x="1675771" y="3380452"/>
        <a:ext cx="1916922" cy="1916922"/>
      </dsp:txXfrm>
    </dsp:sp>
    <dsp:sp modelId="{70E3B2C4-D904-6649-88AB-14A96472D058}">
      <dsp:nvSpPr>
        <dsp:cNvPr id="0" name=""/>
        <dsp:cNvSpPr/>
      </dsp:nvSpPr>
      <dsp:spPr>
        <a:xfrm>
          <a:off x="1554288" y="-190"/>
          <a:ext cx="5419047" cy="5419047"/>
        </a:xfrm>
        <a:prstGeom prst="circularArrow">
          <a:avLst>
            <a:gd name="adj1" fmla="val 6898"/>
            <a:gd name="adj2" fmla="val 465021"/>
            <a:gd name="adj3" fmla="val 11350810"/>
            <a:gd name="adj4" fmla="val 97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60A96-7AC0-ED42-8725-E38029413764}">
      <dsp:nvSpPr>
        <dsp:cNvPr id="0" name=""/>
        <dsp:cNvSpPr/>
      </dsp:nvSpPr>
      <dsp:spPr>
        <a:xfrm>
          <a:off x="1190924" y="121292"/>
          <a:ext cx="2886616"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Unsuccessful recovery</a:t>
          </a:r>
        </a:p>
        <a:p>
          <a:pPr marL="0" lvl="0" indent="0" algn="ctr" defTabSz="1066800">
            <a:lnSpc>
              <a:spcPct val="90000"/>
            </a:lnSpc>
            <a:spcBef>
              <a:spcPct val="0"/>
            </a:spcBef>
            <a:spcAft>
              <a:spcPct val="35000"/>
            </a:spcAft>
            <a:buNone/>
          </a:pPr>
          <a:r>
            <a:rPr lang="en-GB" sz="2400" kern="1200" dirty="0"/>
            <a:t>or novel bacterial infection</a:t>
          </a:r>
        </a:p>
      </dsp:txBody>
      <dsp:txXfrm>
        <a:off x="1190924" y="121292"/>
        <a:ext cx="2886616" cy="1916922"/>
      </dsp:txXfrm>
    </dsp:sp>
    <dsp:sp modelId="{BEAFC717-89C0-E046-84EA-FED740E6221C}">
      <dsp:nvSpPr>
        <dsp:cNvPr id="0" name=""/>
        <dsp:cNvSpPr/>
      </dsp:nvSpPr>
      <dsp:spPr>
        <a:xfrm>
          <a:off x="1554288" y="-190"/>
          <a:ext cx="5419047" cy="5419047"/>
        </a:xfrm>
        <a:prstGeom prst="circularArrow">
          <a:avLst>
            <a:gd name="adj1" fmla="val 6898"/>
            <a:gd name="adj2" fmla="val 465021"/>
            <a:gd name="adj3" fmla="val 16730517"/>
            <a:gd name="adj4" fmla="val 15921834"/>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87C23-0F12-6E40-B405-74FC22B549ED}">
      <dsp:nvSpPr>
        <dsp:cNvPr id="0" name=""/>
        <dsp:cNvSpPr/>
      </dsp:nvSpPr>
      <dsp:spPr>
        <a:xfrm>
          <a:off x="0" y="0"/>
          <a:ext cx="6908800" cy="162560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Ask clinical questions</a:t>
          </a:r>
        </a:p>
        <a:p>
          <a:pPr marL="228600" lvl="1" indent="-228600" algn="l" defTabSz="889000">
            <a:lnSpc>
              <a:spcPct val="90000"/>
            </a:lnSpc>
            <a:spcBef>
              <a:spcPct val="0"/>
            </a:spcBef>
            <a:spcAft>
              <a:spcPct val="15000"/>
            </a:spcAft>
            <a:buChar char="•"/>
          </a:pPr>
          <a:r>
            <a:rPr lang="en-GB" sz="2000" kern="1200" dirty="0"/>
            <a:t>How does a recovery look like?</a:t>
          </a:r>
        </a:p>
        <a:p>
          <a:pPr marL="228600" lvl="1" indent="-228600" algn="l" defTabSz="889000">
            <a:lnSpc>
              <a:spcPct val="90000"/>
            </a:lnSpc>
            <a:spcBef>
              <a:spcPct val="0"/>
            </a:spcBef>
            <a:spcAft>
              <a:spcPct val="15000"/>
            </a:spcAft>
            <a:buChar char="•"/>
          </a:pPr>
          <a:r>
            <a:rPr lang="en-GB" sz="2000" kern="1200" dirty="0"/>
            <a:t>Are there different types of recoveries?</a:t>
          </a:r>
        </a:p>
      </dsp:txBody>
      <dsp:txXfrm>
        <a:off x="47612" y="47612"/>
        <a:ext cx="5154651" cy="1530376"/>
      </dsp:txXfrm>
    </dsp:sp>
    <dsp:sp modelId="{A29F83D5-3B08-5349-A5A1-B9ACC463981A}">
      <dsp:nvSpPr>
        <dsp:cNvPr id="0" name=""/>
        <dsp:cNvSpPr/>
      </dsp:nvSpPr>
      <dsp:spPr>
        <a:xfrm>
          <a:off x="609599" y="1896533"/>
          <a:ext cx="6908800" cy="1625600"/>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Answer them with Machine Learning</a:t>
          </a:r>
        </a:p>
        <a:p>
          <a:pPr marL="228600" lvl="1" indent="-228600" algn="l" defTabSz="889000">
            <a:lnSpc>
              <a:spcPct val="90000"/>
            </a:lnSpc>
            <a:spcBef>
              <a:spcPct val="0"/>
            </a:spcBef>
            <a:spcAft>
              <a:spcPct val="15000"/>
            </a:spcAft>
            <a:buChar char="•"/>
          </a:pPr>
          <a:r>
            <a:rPr lang="en-GB" sz="2000" kern="1200" dirty="0"/>
            <a:t>Bayesian inference algorithm</a:t>
          </a:r>
        </a:p>
        <a:p>
          <a:pPr marL="228600" lvl="1" indent="-228600" algn="l" defTabSz="889000">
            <a:lnSpc>
              <a:spcPct val="90000"/>
            </a:lnSpc>
            <a:spcBef>
              <a:spcPct val="0"/>
            </a:spcBef>
            <a:spcAft>
              <a:spcPct val="15000"/>
            </a:spcAft>
            <a:buChar char="•"/>
          </a:pPr>
          <a:r>
            <a:rPr lang="en-GB" sz="2000" kern="1200" dirty="0"/>
            <a:t>Convergence with expectation maximisation</a:t>
          </a:r>
        </a:p>
      </dsp:txBody>
      <dsp:txXfrm>
        <a:off x="657211" y="1944145"/>
        <a:ext cx="5147335" cy="1530376"/>
      </dsp:txXfrm>
    </dsp:sp>
    <dsp:sp modelId="{794A054B-813A-7C47-AA8B-D1FD450F4076}">
      <dsp:nvSpPr>
        <dsp:cNvPr id="0" name=""/>
        <dsp:cNvSpPr/>
      </dsp:nvSpPr>
      <dsp:spPr>
        <a:xfrm>
          <a:off x="1219199" y="3793066"/>
          <a:ext cx="6908800" cy="1625600"/>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Provide interpretable results to clinicians</a:t>
          </a:r>
        </a:p>
      </dsp:txBody>
      <dsp:txXfrm>
        <a:off x="1266811" y="3840678"/>
        <a:ext cx="5147335" cy="1530376"/>
      </dsp:txXfrm>
    </dsp:sp>
    <dsp:sp modelId="{ABA89007-DED3-7548-BFA2-E3AEEEC085A6}">
      <dsp:nvSpPr>
        <dsp:cNvPr id="0" name=""/>
        <dsp:cNvSpPr/>
      </dsp:nvSpPr>
      <dsp:spPr>
        <a:xfrm>
          <a:off x="5852159" y="1232746"/>
          <a:ext cx="1056640" cy="1056640"/>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6089903" y="1232746"/>
        <a:ext cx="581152" cy="795122"/>
      </dsp:txXfrm>
    </dsp:sp>
    <dsp:sp modelId="{DBD1AA91-49D4-A144-B42E-55C17883CB98}">
      <dsp:nvSpPr>
        <dsp:cNvPr id="0" name=""/>
        <dsp:cNvSpPr/>
      </dsp:nvSpPr>
      <dsp:spPr>
        <a:xfrm>
          <a:off x="6461759" y="3118442"/>
          <a:ext cx="1056640" cy="1056640"/>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6699503" y="3118442"/>
        <a:ext cx="581152" cy="79512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694D2-81B1-C944-98B6-0F4B89876495}" type="datetimeFigureOut">
              <a:rPr lang="en-US" smtClean="0"/>
              <a:t>9/6/21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FB12E-FF57-454C-9BF1-ED741B4F5DEE}" type="slidenum">
              <a:rPr lang="en-US" smtClean="0"/>
              <a:t>‹#›</a:t>
            </a:fld>
            <a:endParaRPr lang="en-US"/>
          </a:p>
        </p:txBody>
      </p:sp>
    </p:spTree>
    <p:extLst>
      <p:ext uri="{BB962C8B-B14F-4D97-AF65-F5344CB8AC3E}">
        <p14:creationId xmlns:p14="http://schemas.microsoft.com/office/powerpoint/2010/main" val="189868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points before starting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reading the report you might have seen typos/bad formulations -&gt; I modified them prior to final upload</a:t>
            </a:r>
          </a:p>
          <a:p>
            <a:r>
              <a:rPr lang="en-US" dirty="0"/>
              <a:t>1 rule: cut me anytime judged necessary because the goal is to </a:t>
            </a:r>
            <a:r>
              <a:rPr lang="en-US" dirty="0" err="1"/>
              <a:t>maximise</a:t>
            </a:r>
            <a:r>
              <a:rPr lang="en-US" dirty="0"/>
              <a:t> your understanding of my work. </a:t>
            </a:r>
          </a:p>
        </p:txBody>
      </p:sp>
      <p:sp>
        <p:nvSpPr>
          <p:cNvPr id="4" name="Slide Number Placeholder 3"/>
          <p:cNvSpPr>
            <a:spLocks noGrp="1"/>
          </p:cNvSpPr>
          <p:nvPr>
            <p:ph type="sldNum" sz="quarter" idx="5"/>
          </p:nvPr>
        </p:nvSpPr>
        <p:spPr/>
        <p:txBody>
          <a:bodyPr/>
          <a:lstStyle/>
          <a:p>
            <a:fld id="{387FB12E-FF57-454C-9BF1-ED741B4F5DEE}" type="slidenum">
              <a:rPr lang="en-US" smtClean="0"/>
              <a:t>1</a:t>
            </a:fld>
            <a:endParaRPr lang="en-US"/>
          </a:p>
        </p:txBody>
      </p:sp>
    </p:spTree>
    <p:extLst>
      <p:ext uri="{BB962C8B-B14F-4D97-AF65-F5344CB8AC3E}">
        <p14:creationId xmlns:p14="http://schemas.microsoft.com/office/powerpoint/2010/main" val="418062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10</a:t>
            </a:fld>
            <a:endParaRPr lang="en-US"/>
          </a:p>
        </p:txBody>
      </p:sp>
    </p:spTree>
    <p:extLst>
      <p:ext uri="{BB962C8B-B14F-4D97-AF65-F5344CB8AC3E}">
        <p14:creationId xmlns:p14="http://schemas.microsoft.com/office/powerpoint/2010/main" val="52833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11</a:t>
            </a:fld>
            <a:endParaRPr lang="en-US"/>
          </a:p>
        </p:txBody>
      </p:sp>
    </p:spTree>
    <p:extLst>
      <p:ext uri="{BB962C8B-B14F-4D97-AF65-F5344CB8AC3E}">
        <p14:creationId xmlns:p14="http://schemas.microsoft.com/office/powerpoint/2010/main" val="3989824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Representative sample of the CF population in the UK</a:t>
            </a:r>
          </a:p>
          <a:p>
            <a:r>
              <a:rPr lang="en-US" dirty="0"/>
              <a:t>Great progress in CF care – in the 60s survival was 4 years old– Now most is adult</a:t>
            </a:r>
          </a:p>
        </p:txBody>
      </p:sp>
      <p:sp>
        <p:nvSpPr>
          <p:cNvPr id="4" name="Slide Number Placeholder 3"/>
          <p:cNvSpPr>
            <a:spLocks noGrp="1"/>
          </p:cNvSpPr>
          <p:nvPr>
            <p:ph type="sldNum" sz="quarter" idx="5"/>
          </p:nvPr>
        </p:nvSpPr>
        <p:spPr/>
        <p:txBody>
          <a:bodyPr/>
          <a:lstStyle/>
          <a:p>
            <a:fld id="{387FB12E-FF57-454C-9BF1-ED741B4F5DEE}" type="slidenum">
              <a:rPr lang="en-US" smtClean="0"/>
              <a:t>12</a:t>
            </a:fld>
            <a:endParaRPr lang="en-US"/>
          </a:p>
        </p:txBody>
      </p:sp>
    </p:spTree>
    <p:extLst>
      <p:ext uri="{BB962C8B-B14F-4D97-AF65-F5344CB8AC3E}">
        <p14:creationId xmlns:p14="http://schemas.microsoft.com/office/powerpoint/2010/main" val="1454265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an recovery or APE look like ?</a:t>
            </a:r>
          </a:p>
          <a:p>
            <a:r>
              <a:rPr lang="en-US" dirty="0"/>
              <a:t>Are there different types of recovery and APE ?</a:t>
            </a:r>
          </a:p>
          <a:p>
            <a:r>
              <a:rPr lang="en-US" dirty="0"/>
              <a:t>Questions answered for APEs, based on the mother study of Project Breathe</a:t>
            </a:r>
          </a:p>
          <a:p>
            <a:r>
              <a:rPr lang="en-US" dirty="0"/>
              <a:t>Questions answered for APEs at the university of </a:t>
            </a:r>
            <a:r>
              <a:rPr lang="en-US" dirty="0" err="1"/>
              <a:t>cambridge</a:t>
            </a:r>
            <a:r>
              <a:rPr lang="en-US" dirty="0"/>
              <a:t>, not for recovery</a:t>
            </a:r>
          </a:p>
        </p:txBody>
      </p:sp>
      <p:sp>
        <p:nvSpPr>
          <p:cNvPr id="4" name="Slide Number Placeholder 3"/>
          <p:cNvSpPr>
            <a:spLocks noGrp="1"/>
          </p:cNvSpPr>
          <p:nvPr>
            <p:ph type="sldNum" sz="quarter" idx="5"/>
          </p:nvPr>
        </p:nvSpPr>
        <p:spPr/>
        <p:txBody>
          <a:bodyPr/>
          <a:lstStyle/>
          <a:p>
            <a:fld id="{387FB12E-FF57-454C-9BF1-ED741B4F5DEE}" type="slidenum">
              <a:rPr lang="en-US" smtClean="0"/>
              <a:t>13</a:t>
            </a:fld>
            <a:endParaRPr lang="en-US"/>
          </a:p>
        </p:txBody>
      </p:sp>
    </p:spTree>
    <p:extLst>
      <p:ext uri="{BB962C8B-B14F-4D97-AF65-F5344CB8AC3E}">
        <p14:creationId xmlns:p14="http://schemas.microsoft.com/office/powerpoint/2010/main" val="1804214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use the model from Damian, ML model already implemented 1) adapt, 2) formalize the </a:t>
            </a:r>
            <a:r>
              <a:rPr lang="en-US" dirty="0" err="1"/>
              <a:t>maths</a:t>
            </a:r>
            <a:endParaRPr lang="en-US" dirty="0"/>
          </a:p>
          <a:p>
            <a:r>
              <a:rPr lang="en-US" dirty="0"/>
              <a:t>Goal: find the typical profile</a:t>
            </a:r>
          </a:p>
        </p:txBody>
      </p:sp>
      <p:sp>
        <p:nvSpPr>
          <p:cNvPr id="4" name="Slide Number Placeholder 3"/>
          <p:cNvSpPr>
            <a:spLocks noGrp="1"/>
          </p:cNvSpPr>
          <p:nvPr>
            <p:ph type="sldNum" sz="quarter" idx="5"/>
          </p:nvPr>
        </p:nvSpPr>
        <p:spPr/>
        <p:txBody>
          <a:bodyPr/>
          <a:lstStyle/>
          <a:p>
            <a:fld id="{387FB12E-FF57-454C-9BF1-ED741B4F5DEE}" type="slidenum">
              <a:rPr lang="en-US" smtClean="0"/>
              <a:t>14</a:t>
            </a:fld>
            <a:endParaRPr lang="en-US"/>
          </a:p>
        </p:txBody>
      </p:sp>
    </p:spTree>
    <p:extLst>
      <p:ext uri="{BB962C8B-B14F-4D97-AF65-F5344CB8AC3E}">
        <p14:creationId xmlns:p14="http://schemas.microsoft.com/office/powerpoint/2010/main" val="23839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 the curves to find consensus of recovery start</a:t>
            </a:r>
          </a:p>
        </p:txBody>
      </p:sp>
      <p:sp>
        <p:nvSpPr>
          <p:cNvPr id="4" name="Slide Number Placeholder 3"/>
          <p:cNvSpPr>
            <a:spLocks noGrp="1"/>
          </p:cNvSpPr>
          <p:nvPr>
            <p:ph type="sldNum" sz="quarter" idx="5"/>
          </p:nvPr>
        </p:nvSpPr>
        <p:spPr/>
        <p:txBody>
          <a:bodyPr/>
          <a:lstStyle/>
          <a:p>
            <a:fld id="{387FB12E-FF57-454C-9BF1-ED741B4F5DEE}" type="slidenum">
              <a:rPr lang="en-US" smtClean="0"/>
              <a:t>15</a:t>
            </a:fld>
            <a:endParaRPr lang="en-US"/>
          </a:p>
        </p:txBody>
      </p:sp>
    </p:spTree>
    <p:extLst>
      <p:ext uri="{BB962C8B-B14F-4D97-AF65-F5344CB8AC3E}">
        <p14:creationId xmlns:p14="http://schemas.microsoft.com/office/powerpoint/2010/main" val="765818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variable </a:t>
            </a:r>
            <a:r>
              <a:rPr lang="en-US" dirty="0" err="1"/>
              <a:t>F_n</a:t>
            </a:r>
            <a:r>
              <a:rPr lang="en-US" dirty="0"/>
              <a:t> to push the data records to the right – until right place on typical profile</a:t>
            </a:r>
          </a:p>
          <a:p>
            <a:endParaRPr lang="en-US" dirty="0"/>
          </a:p>
          <a:p>
            <a:r>
              <a:rPr lang="en-US" dirty="0"/>
              <a:t>Numerical instability: left part and right part -&gt; no measurements</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16</a:t>
            </a:fld>
            <a:endParaRPr lang="en-US"/>
          </a:p>
        </p:txBody>
      </p:sp>
    </p:spTree>
    <p:extLst>
      <p:ext uri="{BB962C8B-B14F-4D97-AF65-F5344CB8AC3E}">
        <p14:creationId xmlns:p14="http://schemas.microsoft.com/office/powerpoint/2010/main" val="1372100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Handle numerical instability</a:t>
            </a:r>
          </a:p>
          <a:p>
            <a:endParaRPr lang="en-US"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17</a:t>
            </a:fld>
            <a:endParaRPr lang="en-US"/>
          </a:p>
        </p:txBody>
      </p:sp>
    </p:spTree>
    <p:extLst>
      <p:ext uri="{BB962C8B-B14F-4D97-AF65-F5344CB8AC3E}">
        <p14:creationId xmlns:p14="http://schemas.microsoft.com/office/powerpoint/2010/main" val="3838935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All of this is done in multidimensions</a:t>
            </a:r>
          </a:p>
        </p:txBody>
      </p:sp>
      <p:sp>
        <p:nvSpPr>
          <p:cNvPr id="4" name="Slide Number Placeholder 3"/>
          <p:cNvSpPr>
            <a:spLocks noGrp="1"/>
          </p:cNvSpPr>
          <p:nvPr>
            <p:ph type="sldNum" sz="quarter" idx="5"/>
          </p:nvPr>
        </p:nvSpPr>
        <p:spPr/>
        <p:txBody>
          <a:bodyPr/>
          <a:lstStyle/>
          <a:p>
            <a:fld id="{387FB12E-FF57-454C-9BF1-ED741B4F5DEE}" type="slidenum">
              <a:rPr lang="en-US" smtClean="0"/>
              <a:t>18</a:t>
            </a:fld>
            <a:endParaRPr lang="en-US"/>
          </a:p>
        </p:txBody>
      </p:sp>
    </p:spTree>
    <p:extLst>
      <p:ext uri="{BB962C8B-B14F-4D97-AF65-F5344CB8AC3E}">
        <p14:creationId xmlns:p14="http://schemas.microsoft.com/office/powerpoint/2010/main" val="790617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2) Offset + noise is independent from on day to the next</a:t>
            </a:r>
          </a:p>
        </p:txBody>
      </p:sp>
      <p:sp>
        <p:nvSpPr>
          <p:cNvPr id="4" name="Slide Number Placeholder 3"/>
          <p:cNvSpPr>
            <a:spLocks noGrp="1"/>
          </p:cNvSpPr>
          <p:nvPr>
            <p:ph type="sldNum" sz="quarter" idx="5"/>
          </p:nvPr>
        </p:nvSpPr>
        <p:spPr/>
        <p:txBody>
          <a:bodyPr/>
          <a:lstStyle/>
          <a:p>
            <a:fld id="{387FB12E-FF57-454C-9BF1-ED741B4F5DEE}" type="slidenum">
              <a:rPr lang="en-US" smtClean="0"/>
              <a:t>19</a:t>
            </a:fld>
            <a:endParaRPr lang="en-US"/>
          </a:p>
        </p:txBody>
      </p:sp>
    </p:spTree>
    <p:extLst>
      <p:ext uri="{BB962C8B-B14F-4D97-AF65-F5344CB8AC3E}">
        <p14:creationId xmlns:p14="http://schemas.microsoft.com/office/powerpoint/2010/main" val="162333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2</a:t>
            </a:fld>
            <a:endParaRPr lang="en-US"/>
          </a:p>
        </p:txBody>
      </p:sp>
    </p:spTree>
    <p:extLst>
      <p:ext uri="{BB962C8B-B14F-4D97-AF65-F5344CB8AC3E}">
        <p14:creationId xmlns:p14="http://schemas.microsoft.com/office/powerpoint/2010/main" val="166684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Explains how each measurements can be reproduced algorithmically</a:t>
            </a:r>
          </a:p>
        </p:txBody>
      </p:sp>
      <p:sp>
        <p:nvSpPr>
          <p:cNvPr id="4" name="Slide Number Placeholder 3"/>
          <p:cNvSpPr>
            <a:spLocks noGrp="1"/>
          </p:cNvSpPr>
          <p:nvPr>
            <p:ph type="sldNum" sz="quarter" idx="5"/>
          </p:nvPr>
        </p:nvSpPr>
        <p:spPr/>
        <p:txBody>
          <a:bodyPr/>
          <a:lstStyle/>
          <a:p>
            <a:fld id="{387FB12E-FF57-454C-9BF1-ED741B4F5DEE}" type="slidenum">
              <a:rPr lang="en-US" smtClean="0"/>
              <a:t>20</a:t>
            </a:fld>
            <a:endParaRPr lang="en-US"/>
          </a:p>
        </p:txBody>
      </p:sp>
    </p:spTree>
    <p:extLst>
      <p:ext uri="{BB962C8B-B14F-4D97-AF65-F5344CB8AC3E}">
        <p14:creationId xmlns:p14="http://schemas.microsoft.com/office/powerpoint/2010/main" val="3516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values of all interventions for all offsets, each time weighted by the probability distribution of the current offset, contribute to the corresponding Z,S of the typical profile. However, we can't compute Z, S directly because at </a:t>
            </a:r>
            <a:r>
              <a:rPr lang="en-US" dirty="0" err="1"/>
              <a:t>initialisation</a:t>
            </a:r>
            <a:r>
              <a:rPr lang="en-US" dirty="0"/>
              <a:t>, P(f) is uniform</a:t>
            </a:r>
          </a:p>
        </p:txBody>
      </p:sp>
      <p:sp>
        <p:nvSpPr>
          <p:cNvPr id="4" name="Slide Number Placeholder 3"/>
          <p:cNvSpPr>
            <a:spLocks noGrp="1"/>
          </p:cNvSpPr>
          <p:nvPr>
            <p:ph type="sldNum" sz="quarter" idx="5"/>
          </p:nvPr>
        </p:nvSpPr>
        <p:spPr/>
        <p:txBody>
          <a:bodyPr/>
          <a:lstStyle/>
          <a:p>
            <a:fld id="{387FB12E-FF57-454C-9BF1-ED741B4F5DEE}" type="slidenum">
              <a:rPr lang="en-US" smtClean="0"/>
              <a:t>23</a:t>
            </a:fld>
            <a:endParaRPr lang="en-US"/>
          </a:p>
        </p:txBody>
      </p:sp>
    </p:spTree>
    <p:extLst>
      <p:ext uri="{BB962C8B-B14F-4D97-AF65-F5344CB8AC3E}">
        <p14:creationId xmlns:p14="http://schemas.microsoft.com/office/powerpoint/2010/main" val="3915843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Alignment: </a:t>
            </a:r>
          </a:p>
          <a:p>
            <a:pPr marL="0" indent="0">
              <a:buFontTx/>
              <a:buNone/>
            </a:pPr>
            <a:r>
              <a:rPr lang="en-US" sz="1200" dirty="0"/>
              <a:t>E-step - updates the probability distribution P(</a:t>
            </a:r>
            <a:r>
              <a:rPr lang="en-US" sz="1200" dirty="0" err="1"/>
              <a:t>Fn</a:t>
            </a:r>
            <a:r>
              <a:rPr lang="en-US" sz="1200" dirty="0"/>
              <a:t>) of the offsets, knowing the latent curve</a:t>
            </a:r>
          </a:p>
          <a:p>
            <a:pPr marL="0" indent="0">
              <a:buFontTx/>
              <a:buNone/>
            </a:pPr>
            <a:r>
              <a:rPr lang="en-US" sz="1200" dirty="0"/>
              <a:t>M-step – points on the typical profile are the MLE of the likelihood, knowing P(</a:t>
            </a:r>
            <a:r>
              <a:rPr lang="en-US" sz="1200" dirty="0" err="1"/>
              <a:t>Fn</a:t>
            </a:r>
            <a:r>
              <a:rPr lang="en-US" sz="1200" dirty="0"/>
              <a:t>)</a:t>
            </a:r>
          </a:p>
          <a:p>
            <a:pPr marL="0" indent="0">
              <a:buFontTx/>
              <a:buNone/>
            </a:pPr>
            <a:r>
              <a:rPr lang="en-US" sz="1200" dirty="0"/>
              <a:t>Vertical shift: extension of the model to increase decision making in the offset probability distribution</a:t>
            </a:r>
          </a:p>
        </p:txBody>
      </p:sp>
      <p:sp>
        <p:nvSpPr>
          <p:cNvPr id="4" name="Slide Number Placeholder 3"/>
          <p:cNvSpPr>
            <a:spLocks noGrp="1"/>
          </p:cNvSpPr>
          <p:nvPr>
            <p:ph type="sldNum" sz="quarter" idx="5"/>
          </p:nvPr>
        </p:nvSpPr>
        <p:spPr/>
        <p:txBody>
          <a:bodyPr/>
          <a:lstStyle/>
          <a:p>
            <a:fld id="{387FB12E-FF57-454C-9BF1-ED741B4F5DEE}" type="slidenum">
              <a:rPr lang="en-US" smtClean="0"/>
              <a:t>24</a:t>
            </a:fld>
            <a:endParaRPr lang="en-US"/>
          </a:p>
        </p:txBody>
      </p:sp>
    </p:spTree>
    <p:extLst>
      <p:ext uri="{BB962C8B-B14F-4D97-AF65-F5344CB8AC3E}">
        <p14:creationId xmlns:p14="http://schemas.microsoft.com/office/powerpoint/2010/main" val="204343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posterior is proportional to likelihood times prior</a:t>
            </a:r>
            <a:endParaRPr lang="en-US" dirty="0"/>
          </a:p>
          <a:p>
            <a:pPr marL="0" indent="0">
              <a:buFontTx/>
              <a:buNone/>
            </a:pPr>
            <a:endParaRPr lang="en-US" sz="120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25</a:t>
            </a:fld>
            <a:endParaRPr lang="en-US"/>
          </a:p>
        </p:txBody>
      </p:sp>
    </p:spTree>
    <p:extLst>
      <p:ext uri="{BB962C8B-B14F-4D97-AF65-F5344CB8AC3E}">
        <p14:creationId xmlns:p14="http://schemas.microsoft.com/office/powerpoint/2010/main" val="936007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Yes/no function: removes all values prior to treatment start – avoids having any data during an exacerbation</a:t>
            </a:r>
          </a:p>
          <a:p>
            <a:r>
              <a:rPr lang="en-US" dirty="0"/>
              <a:t>Handles numerical instability to the right by accepting</a:t>
            </a:r>
          </a:p>
        </p:txBody>
      </p:sp>
      <p:sp>
        <p:nvSpPr>
          <p:cNvPr id="4" name="Slide Number Placeholder 3"/>
          <p:cNvSpPr>
            <a:spLocks noGrp="1"/>
          </p:cNvSpPr>
          <p:nvPr>
            <p:ph type="sldNum" sz="quarter" idx="5"/>
          </p:nvPr>
        </p:nvSpPr>
        <p:spPr/>
        <p:txBody>
          <a:bodyPr/>
          <a:lstStyle/>
          <a:p>
            <a:fld id="{387FB12E-FF57-454C-9BF1-ED741B4F5DEE}" type="slidenum">
              <a:rPr lang="en-US" smtClean="0"/>
              <a:t>26</a:t>
            </a:fld>
            <a:endParaRPr lang="en-US"/>
          </a:p>
        </p:txBody>
      </p:sp>
    </p:spTree>
    <p:extLst>
      <p:ext uri="{BB962C8B-B14F-4D97-AF65-F5344CB8AC3E}">
        <p14:creationId xmlns:p14="http://schemas.microsoft.com/office/powerpoint/2010/main" val="320618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 for each class</a:t>
            </a:r>
          </a:p>
          <a:p>
            <a:r>
              <a:rPr lang="en-US" dirty="0"/>
              <a:t>Min obj into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new variable psi that assigns each data record to the best matching class</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27</a:t>
            </a:fld>
            <a:endParaRPr lang="en-US"/>
          </a:p>
        </p:txBody>
      </p:sp>
    </p:spTree>
    <p:extLst>
      <p:ext uri="{BB962C8B-B14F-4D97-AF65-F5344CB8AC3E}">
        <p14:creationId xmlns:p14="http://schemas.microsoft.com/office/powerpoint/2010/main" val="1662054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Psi uses phi to keep only the data records belonging to current class in Z and S</a:t>
            </a:r>
          </a:p>
          <a:p>
            <a:r>
              <a:rPr lang="en-US" dirty="0"/>
              <a:t>One new function yes/no function that removes all data records not belonging to the current class</a:t>
            </a:r>
          </a:p>
        </p:txBody>
      </p:sp>
      <p:sp>
        <p:nvSpPr>
          <p:cNvPr id="4" name="Slide Number Placeholder 3"/>
          <p:cNvSpPr>
            <a:spLocks noGrp="1"/>
          </p:cNvSpPr>
          <p:nvPr>
            <p:ph type="sldNum" sz="quarter" idx="5"/>
          </p:nvPr>
        </p:nvSpPr>
        <p:spPr/>
        <p:txBody>
          <a:bodyPr/>
          <a:lstStyle/>
          <a:p>
            <a:fld id="{387FB12E-FF57-454C-9BF1-ED741B4F5DEE}" type="slidenum">
              <a:rPr lang="en-US" smtClean="0"/>
              <a:t>28</a:t>
            </a:fld>
            <a:endParaRPr lang="en-US"/>
          </a:p>
        </p:txBody>
      </p:sp>
    </p:spTree>
    <p:extLst>
      <p:ext uri="{BB962C8B-B14F-4D97-AF65-F5344CB8AC3E}">
        <p14:creationId xmlns:p14="http://schemas.microsoft.com/office/powerpoint/2010/main" val="370275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observe the </a:t>
            </a:r>
            <a:r>
              <a:rPr lang="en-US" dirty="0" err="1"/>
              <a:t>behaviour</a:t>
            </a:r>
            <a:r>
              <a:rPr lang="en-US" dirty="0"/>
              <a:t> during the whole treatment. At least treatment’s length + couple of days to see what happens after</a:t>
            </a:r>
          </a:p>
          <a:p>
            <a:r>
              <a:rPr lang="en-US" dirty="0"/>
              <a:t>High length, too few interventions due to the scarcity of the data (55 for D = 40)</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29</a:t>
            </a:fld>
            <a:endParaRPr lang="en-US"/>
          </a:p>
        </p:txBody>
      </p:sp>
    </p:spTree>
    <p:extLst>
      <p:ext uri="{BB962C8B-B14F-4D97-AF65-F5344CB8AC3E}">
        <p14:creationId xmlns:p14="http://schemas.microsoft.com/office/powerpoint/2010/main" val="3101407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points on measure selection:</a:t>
            </a:r>
          </a:p>
          <a:p>
            <a:pPr marL="228600" indent="-228600">
              <a:buAutoNum type="arabicParenR"/>
            </a:pPr>
            <a:r>
              <a:rPr lang="en-US" dirty="0"/>
              <a:t>Meet patient complexity with diverse number of measures</a:t>
            </a:r>
          </a:p>
          <a:p>
            <a:pPr marL="228600" indent="-228600">
              <a:buAutoNum type="arabicParenR"/>
            </a:pPr>
            <a:r>
              <a:rPr lang="en-US" dirty="0"/>
              <a:t>The model can be biased if one family of measures is over represented</a:t>
            </a:r>
          </a:p>
        </p:txBody>
      </p:sp>
      <p:sp>
        <p:nvSpPr>
          <p:cNvPr id="4" name="Slide Number Placeholder 3"/>
          <p:cNvSpPr>
            <a:spLocks noGrp="1"/>
          </p:cNvSpPr>
          <p:nvPr>
            <p:ph type="sldNum" sz="quarter" idx="5"/>
          </p:nvPr>
        </p:nvSpPr>
        <p:spPr/>
        <p:txBody>
          <a:bodyPr/>
          <a:lstStyle/>
          <a:p>
            <a:fld id="{387FB12E-FF57-454C-9BF1-ED741B4F5DEE}" type="slidenum">
              <a:rPr lang="en-US" smtClean="0"/>
              <a:t>30</a:t>
            </a:fld>
            <a:endParaRPr lang="en-US"/>
          </a:p>
        </p:txBody>
      </p:sp>
    </p:spTree>
    <p:extLst>
      <p:ext uri="{BB962C8B-B14F-4D97-AF65-F5344CB8AC3E}">
        <p14:creationId xmlns:p14="http://schemas.microsoft.com/office/powerpoint/2010/main" val="1731891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 one rectangle = one day, its color indicate the number of measures recorded on that day. Not happy if black or red, happy if green.</a:t>
            </a:r>
          </a:p>
          <a:p>
            <a:r>
              <a:rPr lang="en-US" dirty="0"/>
              <a:t>Was plotted to find if there would be missing data systematically at the same moment of an intervention.</a:t>
            </a:r>
          </a:p>
        </p:txBody>
      </p:sp>
      <p:sp>
        <p:nvSpPr>
          <p:cNvPr id="4" name="Slide Number Placeholder 3"/>
          <p:cNvSpPr>
            <a:spLocks noGrp="1"/>
          </p:cNvSpPr>
          <p:nvPr>
            <p:ph type="sldNum" sz="quarter" idx="5"/>
          </p:nvPr>
        </p:nvSpPr>
        <p:spPr/>
        <p:txBody>
          <a:bodyPr/>
          <a:lstStyle/>
          <a:p>
            <a:fld id="{387FB12E-FF57-454C-9BF1-ED741B4F5DEE}" type="slidenum">
              <a:rPr lang="en-US" smtClean="0"/>
              <a:t>31</a:t>
            </a:fld>
            <a:endParaRPr lang="en-US"/>
          </a:p>
        </p:txBody>
      </p:sp>
    </p:spTree>
    <p:extLst>
      <p:ext uri="{BB962C8B-B14F-4D97-AF65-F5344CB8AC3E}">
        <p14:creationId xmlns:p14="http://schemas.microsoft.com/office/powerpoint/2010/main" val="3799488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genetic sickness in the world</a:t>
            </a:r>
          </a:p>
          <a:p>
            <a:r>
              <a:rPr lang="en-US" dirty="0"/>
              <a:t>Caused by a mutation leading to CFTR protein deficiency which affects multiple organs in the body</a:t>
            </a:r>
          </a:p>
        </p:txBody>
      </p:sp>
      <p:sp>
        <p:nvSpPr>
          <p:cNvPr id="4" name="Slide Number Placeholder 3"/>
          <p:cNvSpPr>
            <a:spLocks noGrp="1"/>
          </p:cNvSpPr>
          <p:nvPr>
            <p:ph type="sldNum" sz="quarter" idx="5"/>
          </p:nvPr>
        </p:nvSpPr>
        <p:spPr/>
        <p:txBody>
          <a:bodyPr/>
          <a:lstStyle/>
          <a:p>
            <a:fld id="{387FB12E-FF57-454C-9BF1-ED741B4F5DEE}" type="slidenum">
              <a:rPr lang="en-US" smtClean="0"/>
              <a:t>3</a:t>
            </a:fld>
            <a:endParaRPr lang="en-US"/>
          </a:p>
        </p:txBody>
      </p:sp>
    </p:spTree>
    <p:extLst>
      <p:ext uri="{BB962C8B-B14F-4D97-AF65-F5344CB8AC3E}">
        <p14:creationId xmlns:p14="http://schemas.microsoft.com/office/powerpoint/2010/main" val="2056144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Min objective function</a:t>
            </a:r>
          </a:p>
          <a:p>
            <a:pPr marL="228600" indent="-228600">
              <a:buAutoNum type="arabicParenR"/>
            </a:pPr>
            <a:r>
              <a:rPr lang="en-US" dirty="0"/>
              <a:t>But no numerical instability</a:t>
            </a:r>
          </a:p>
          <a:p>
            <a:endParaRPr lang="en-US"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32</a:t>
            </a:fld>
            <a:endParaRPr lang="en-US"/>
          </a:p>
        </p:txBody>
      </p:sp>
    </p:spTree>
    <p:extLst>
      <p:ext uri="{BB962C8B-B14F-4D97-AF65-F5344CB8AC3E}">
        <p14:creationId xmlns:p14="http://schemas.microsoft.com/office/powerpoint/2010/main" val="4231163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vertical shift to show the signal on the curve</a:t>
            </a:r>
          </a:p>
          <a:p>
            <a:r>
              <a:rPr lang="en-US" dirty="0"/>
              <a:t>If too much can’t differentiate interventions with remaining mean difference</a:t>
            </a:r>
          </a:p>
        </p:txBody>
      </p:sp>
      <p:sp>
        <p:nvSpPr>
          <p:cNvPr id="4" name="Slide Number Placeholder 3"/>
          <p:cNvSpPr>
            <a:spLocks noGrp="1"/>
          </p:cNvSpPr>
          <p:nvPr>
            <p:ph type="sldNum" sz="quarter" idx="5"/>
          </p:nvPr>
        </p:nvSpPr>
        <p:spPr/>
        <p:txBody>
          <a:bodyPr/>
          <a:lstStyle/>
          <a:p>
            <a:fld id="{387FB12E-FF57-454C-9BF1-ED741B4F5DEE}" type="slidenum">
              <a:rPr lang="en-US" smtClean="0"/>
              <a:t>33</a:t>
            </a:fld>
            <a:endParaRPr lang="en-US"/>
          </a:p>
        </p:txBody>
      </p:sp>
    </p:spTree>
    <p:extLst>
      <p:ext uri="{BB962C8B-B14F-4D97-AF65-F5344CB8AC3E}">
        <p14:creationId xmlns:p14="http://schemas.microsoft.com/office/powerpoint/2010/main" val="2392327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Set up: No vertical adjustment of the profiles. Therefore, the 0 on the y-axis corresponds to the stable baseline.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curves were smoothed with a 3 days window to filter day to day noise and improve the clarity of the final 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Some left-most points are missing: there were not plotted because less than five data records’ values contribute to them, i.e. there is too much uncertainty about their typical value. The typical curve for FEF2575 and temperature were not plotted because the first it had a very close behaviour to FEV1, and the latter did not seem to contain information related to the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FEV1, cough, wellness, O2 saturation are the SIGNALS SHOWING MOST INFORMATION have a closely similar behaviour with different amplitude.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40% of the recoveries start from a full decline, 60% from a partial decline, based on FEV1, cough and wellness.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All patients’ typically recover fully 14 days after the recovery start. There is a clear recovery climax 15-20 days after treatment start. After this, the signals undergo a call-back (slight decline) prior to their stabilisation.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There is no sign of sharp decline after treatment 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34</a:t>
            </a:fld>
            <a:endParaRPr lang="en-US"/>
          </a:p>
        </p:txBody>
      </p:sp>
    </p:spTree>
    <p:extLst>
      <p:ext uri="{BB962C8B-B14F-4D97-AF65-F5344CB8AC3E}">
        <p14:creationId xmlns:p14="http://schemas.microsoft.com/office/powerpoint/2010/main" val="71565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Set up: No vertical adjustment of the profiles. Therefore, the 0 on the y-axis corresponds to the stable baseline.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curves were smoothed with a 3 days window to filter day to day noise and improve the clarity of the final 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Some left-most points are missing: there were not plotted because less than five data records’ values contribute to them, i.e. there is too much uncertainty about their typical value. The typical curve for FEF2575 and temperature were not plotted because the first it had a very close behaviour to FEV1, and the latter did not seem to contain information related to the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FEV1, cough, wellness, O2 saturation are the SIGNALS SHOWING MOST INFORMATION have a closely similar behaviour with different amplitude.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40% of the recoveries start from a full decline, 60% from a partial decline, based on FEV1, cough and wellness.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All patients’ typically recover fully 14 days after the recovery start. There is a clear recovery climax 15-20 days after treatment start. After this, the signals undergo a call-back (slight decline) prior to their stabilisation.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There is no sign of sharp decline after treatment 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35</a:t>
            </a:fld>
            <a:endParaRPr lang="en-US"/>
          </a:p>
        </p:txBody>
      </p:sp>
    </p:spTree>
    <p:extLst>
      <p:ext uri="{BB962C8B-B14F-4D97-AF65-F5344CB8AC3E}">
        <p14:creationId xmlns:p14="http://schemas.microsoft.com/office/powerpoint/2010/main" val="3298135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between treatment start and actually starting recovering. </a:t>
            </a:r>
          </a:p>
        </p:txBody>
      </p:sp>
      <p:sp>
        <p:nvSpPr>
          <p:cNvPr id="4" name="Slide Number Placeholder 3"/>
          <p:cNvSpPr>
            <a:spLocks noGrp="1"/>
          </p:cNvSpPr>
          <p:nvPr>
            <p:ph type="sldNum" sz="quarter" idx="5"/>
          </p:nvPr>
        </p:nvSpPr>
        <p:spPr/>
        <p:txBody>
          <a:bodyPr/>
          <a:lstStyle/>
          <a:p>
            <a:fld id="{387FB12E-FF57-454C-9BF1-ED741B4F5DEE}" type="slidenum">
              <a:rPr lang="en-US" smtClean="0"/>
              <a:t>36</a:t>
            </a:fld>
            <a:endParaRPr lang="en-US"/>
          </a:p>
        </p:txBody>
      </p:sp>
    </p:spTree>
    <p:extLst>
      <p:ext uri="{BB962C8B-B14F-4D97-AF65-F5344CB8AC3E}">
        <p14:creationId xmlns:p14="http://schemas.microsoft.com/office/powerpoint/2010/main" val="3774383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Class1 partial recoveries.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Class2 full recoveries with overshoot.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Difference: time to treatment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despite a clear measures’ increase after recovery start, the signals fail to recover to the stable baseline.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77% started from a full decline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presented a long time to treatment response.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after an early recovery start, the measures increased sharply back to the stable baseline with a large overshoot.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387FB12E-FF57-454C-9BF1-ED741B4F5DEE}" type="slidenum">
              <a:rPr lang="en-US" smtClean="0"/>
              <a:t>37</a:t>
            </a:fld>
            <a:endParaRPr lang="en-US"/>
          </a:p>
        </p:txBody>
      </p:sp>
    </p:spTree>
    <p:extLst>
      <p:ext uri="{BB962C8B-B14F-4D97-AF65-F5344CB8AC3E}">
        <p14:creationId xmlns:p14="http://schemas.microsoft.com/office/powerpoint/2010/main" val="3551718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0.01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Patients with chronic pseudomonas infections were less likely to experience this kind of recovery than a class 2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Successful recoveries correlate well with patients that were prescribed a higher number of treatments over the study period. Even though no causality effect can be concluded, it suggests that quality of a recovery from a treatment depends on the patient treatments' history.</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38</a:t>
            </a:fld>
            <a:endParaRPr lang="en-US"/>
          </a:p>
        </p:txBody>
      </p:sp>
    </p:spTree>
    <p:extLst>
      <p:ext uri="{BB962C8B-B14F-4D97-AF65-F5344CB8AC3E}">
        <p14:creationId xmlns:p14="http://schemas.microsoft.com/office/powerpoint/2010/main" val="1413490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Manually selected by observation: intervention that contained a clear decline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Whereas physiological measures’ undergo a small increase at the beginning of recovery, subjective measures’ (cough and wellness) contrast by a high-sloped improve. This behaviour was not observed in any of the three other typical profiles, suggesting that it is specifically related to this kind of unsuccessful recovery. </a:t>
            </a:r>
            <a:endParaRPr lang="en-GB" dirty="0"/>
          </a:p>
        </p:txBody>
      </p:sp>
      <p:sp>
        <p:nvSpPr>
          <p:cNvPr id="4" name="Slide Number Placeholder 3"/>
          <p:cNvSpPr>
            <a:spLocks noGrp="1"/>
          </p:cNvSpPr>
          <p:nvPr>
            <p:ph type="sldNum" sz="quarter" idx="5"/>
          </p:nvPr>
        </p:nvSpPr>
        <p:spPr/>
        <p:txBody>
          <a:bodyPr/>
          <a:lstStyle/>
          <a:p>
            <a:fld id="{387FB12E-FF57-454C-9BF1-ED741B4F5DEE}" type="slidenum">
              <a:rPr lang="en-US" smtClean="0"/>
              <a:t>39</a:t>
            </a:fld>
            <a:endParaRPr lang="en-US"/>
          </a:p>
        </p:txBody>
      </p:sp>
    </p:spTree>
    <p:extLst>
      <p:ext uri="{BB962C8B-B14F-4D97-AF65-F5344CB8AC3E}">
        <p14:creationId xmlns:p14="http://schemas.microsoft.com/office/powerpoint/2010/main" val="3659112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387FB12E-FF57-454C-9BF1-ED741B4F5DEE}" type="slidenum">
              <a:rPr lang="en-US" smtClean="0"/>
              <a:t>40</a:t>
            </a:fld>
            <a:endParaRPr lang="en-US"/>
          </a:p>
        </p:txBody>
      </p:sp>
    </p:spTree>
    <p:extLst>
      <p:ext uri="{BB962C8B-B14F-4D97-AF65-F5344CB8AC3E}">
        <p14:creationId xmlns:p14="http://schemas.microsoft.com/office/powerpoint/2010/main" val="2142806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study confirms that machine learning analysis of high frequency home monitoring data provides an opportunity to improve and personalise care for individuals with CF, through optimising hospital-based specialist management.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Additionally, given the small amount of antibiotic interventions available, the clear highlighted relations between the types of recovery and patient’s characteristics, are promising for future studies. </a:t>
            </a:r>
            <a:endParaRPr lang="en-GB"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41</a:t>
            </a:fld>
            <a:endParaRPr lang="en-US"/>
          </a:p>
        </p:txBody>
      </p:sp>
    </p:spTree>
    <p:extLst>
      <p:ext uri="{BB962C8B-B14F-4D97-AF65-F5344CB8AC3E}">
        <p14:creationId xmlns:p14="http://schemas.microsoft.com/office/powerpoint/2010/main" val="953066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lungs</a:t>
            </a:r>
          </a:p>
        </p:txBody>
      </p:sp>
      <p:sp>
        <p:nvSpPr>
          <p:cNvPr id="4" name="Slide Number Placeholder 3"/>
          <p:cNvSpPr>
            <a:spLocks noGrp="1"/>
          </p:cNvSpPr>
          <p:nvPr>
            <p:ph type="sldNum" sz="quarter" idx="5"/>
          </p:nvPr>
        </p:nvSpPr>
        <p:spPr/>
        <p:txBody>
          <a:bodyPr/>
          <a:lstStyle/>
          <a:p>
            <a:fld id="{387FB12E-FF57-454C-9BF1-ED741B4F5DEE}" type="slidenum">
              <a:rPr lang="en-US" smtClean="0"/>
              <a:t>4</a:t>
            </a:fld>
            <a:endParaRPr lang="en-US"/>
          </a:p>
        </p:txBody>
      </p:sp>
    </p:spTree>
    <p:extLst>
      <p:ext uri="{BB962C8B-B14F-4D97-AF65-F5344CB8AC3E}">
        <p14:creationId xmlns:p14="http://schemas.microsoft.com/office/powerpoint/2010/main" val="1427024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Unstable period</a:t>
            </a:r>
          </a:p>
          <a:p>
            <a:pPr marL="228600" indent="-228600">
              <a:buFont typeface="+mj-lt"/>
              <a:buAutoNum type="arabicPeriod"/>
            </a:pPr>
            <a:r>
              <a:rPr lang="en-US" dirty="0"/>
              <a:t>Antibiotics treatments: -30, treatment, 15 days post treatment</a:t>
            </a:r>
          </a:p>
          <a:p>
            <a:pPr marL="228600" indent="-228600">
              <a:buFont typeface="+mj-lt"/>
              <a:buAutoNum type="arabicPeriod"/>
            </a:pPr>
            <a:r>
              <a:rPr lang="en-US" dirty="0"/>
              <a:t>CFTR modulator therapy: 15 days post </a:t>
            </a:r>
            <a:r>
              <a:rPr lang="en-US" dirty="0" err="1"/>
              <a:t>therepy</a:t>
            </a:r>
            <a:r>
              <a:rPr lang="en-US" dirty="0"/>
              <a:t> start</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43</a:t>
            </a:fld>
            <a:endParaRPr lang="en-US"/>
          </a:p>
        </p:txBody>
      </p:sp>
    </p:spTree>
    <p:extLst>
      <p:ext uri="{BB962C8B-B14F-4D97-AF65-F5344CB8AC3E}">
        <p14:creationId xmlns:p14="http://schemas.microsoft.com/office/powerpoint/2010/main" val="2237368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44</a:t>
            </a:fld>
            <a:endParaRPr lang="en-US"/>
          </a:p>
        </p:txBody>
      </p:sp>
    </p:spTree>
    <p:extLst>
      <p:ext uri="{BB962C8B-B14F-4D97-AF65-F5344CB8AC3E}">
        <p14:creationId xmlns:p14="http://schemas.microsoft.com/office/powerpoint/2010/main" val="1726631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12500 residuals</a:t>
            </a:r>
          </a:p>
        </p:txBody>
      </p:sp>
      <p:sp>
        <p:nvSpPr>
          <p:cNvPr id="4" name="Slide Number Placeholder 3"/>
          <p:cNvSpPr>
            <a:spLocks noGrp="1"/>
          </p:cNvSpPr>
          <p:nvPr>
            <p:ph type="sldNum" sz="quarter" idx="5"/>
          </p:nvPr>
        </p:nvSpPr>
        <p:spPr/>
        <p:txBody>
          <a:bodyPr/>
          <a:lstStyle/>
          <a:p>
            <a:fld id="{387FB12E-FF57-454C-9BF1-ED741B4F5DEE}" type="slidenum">
              <a:rPr lang="en-US" smtClean="0"/>
              <a:t>45</a:t>
            </a:fld>
            <a:endParaRPr lang="en-US"/>
          </a:p>
        </p:txBody>
      </p:sp>
    </p:spTree>
    <p:extLst>
      <p:ext uri="{BB962C8B-B14F-4D97-AF65-F5344CB8AC3E}">
        <p14:creationId xmlns:p14="http://schemas.microsoft.com/office/powerpoint/2010/main" val="1333036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Consequently, any precise study of FEV1 signal should not use a global approximation for the FEV1 variability to distinguish signal from noise, but rather a much more precise patient-specific value, which can be selected as the patient’s standard deviation of the residuals. </a:t>
            </a:r>
            <a:endParaRPr lang="en-GB"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46</a:t>
            </a:fld>
            <a:endParaRPr lang="en-US"/>
          </a:p>
        </p:txBody>
      </p:sp>
    </p:spTree>
    <p:extLst>
      <p:ext uri="{BB962C8B-B14F-4D97-AF65-F5344CB8AC3E}">
        <p14:creationId xmlns:p14="http://schemas.microsoft.com/office/powerpoint/2010/main" val="2531070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Variability is explained by other factors than predicted FEV1%</a:t>
            </a:r>
          </a:p>
          <a:p>
            <a:pPr marL="171450" indent="-171450">
              <a:buFontTx/>
              <a:buChar char="-"/>
            </a:pPr>
            <a:r>
              <a:rPr lang="en-US" dirty="0"/>
              <a:t>Patient is tired or full of energy</a:t>
            </a:r>
          </a:p>
          <a:p>
            <a:pPr marL="171450" indent="-171450">
              <a:buFontTx/>
              <a:buChar char="-"/>
            </a:pPr>
            <a:r>
              <a:rPr lang="en-US" dirty="0"/>
              <a:t>Circadian rhythm</a:t>
            </a:r>
          </a:p>
          <a:p>
            <a:pPr marL="171450" indent="-171450">
              <a:buFontTx/>
              <a:buChar char="-"/>
            </a:pPr>
            <a:r>
              <a:rPr lang="en-US" dirty="0"/>
              <a:t>Random noise</a:t>
            </a:r>
          </a:p>
        </p:txBody>
      </p:sp>
      <p:sp>
        <p:nvSpPr>
          <p:cNvPr id="4" name="Slide Number Placeholder 3"/>
          <p:cNvSpPr>
            <a:spLocks noGrp="1"/>
          </p:cNvSpPr>
          <p:nvPr>
            <p:ph type="sldNum" sz="quarter" idx="5"/>
          </p:nvPr>
        </p:nvSpPr>
        <p:spPr/>
        <p:txBody>
          <a:bodyPr/>
          <a:lstStyle/>
          <a:p>
            <a:fld id="{387FB12E-FF57-454C-9BF1-ED741B4F5DEE}" type="slidenum">
              <a:rPr lang="en-US" smtClean="0"/>
              <a:t>47</a:t>
            </a:fld>
            <a:endParaRPr lang="en-US"/>
          </a:p>
        </p:txBody>
      </p:sp>
    </p:spTree>
    <p:extLst>
      <p:ext uri="{BB962C8B-B14F-4D97-AF65-F5344CB8AC3E}">
        <p14:creationId xmlns:p14="http://schemas.microsoft.com/office/powerpoint/2010/main" val="16678652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50</a:t>
            </a:fld>
            <a:endParaRPr lang="en-US"/>
          </a:p>
        </p:txBody>
      </p:sp>
    </p:spTree>
    <p:extLst>
      <p:ext uri="{BB962C8B-B14F-4D97-AF65-F5344CB8AC3E}">
        <p14:creationId xmlns:p14="http://schemas.microsoft.com/office/powerpoint/2010/main" val="4065498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Handle numerical instability</a:t>
            </a:r>
          </a:p>
          <a:p>
            <a:endParaRPr lang="en-US"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52</a:t>
            </a:fld>
            <a:endParaRPr lang="en-US"/>
          </a:p>
        </p:txBody>
      </p:sp>
    </p:spTree>
    <p:extLst>
      <p:ext uri="{BB962C8B-B14F-4D97-AF65-F5344CB8AC3E}">
        <p14:creationId xmlns:p14="http://schemas.microsoft.com/office/powerpoint/2010/main" val="42110591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53</a:t>
            </a:fld>
            <a:endParaRPr lang="en-US"/>
          </a:p>
        </p:txBody>
      </p:sp>
    </p:spTree>
    <p:extLst>
      <p:ext uri="{BB962C8B-B14F-4D97-AF65-F5344CB8AC3E}">
        <p14:creationId xmlns:p14="http://schemas.microsoft.com/office/powerpoint/2010/main" val="247415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genetic sickness in the world</a:t>
            </a:r>
          </a:p>
        </p:txBody>
      </p:sp>
      <p:sp>
        <p:nvSpPr>
          <p:cNvPr id="4" name="Slide Number Placeholder 3"/>
          <p:cNvSpPr>
            <a:spLocks noGrp="1"/>
          </p:cNvSpPr>
          <p:nvPr>
            <p:ph type="sldNum" sz="quarter" idx="5"/>
          </p:nvPr>
        </p:nvSpPr>
        <p:spPr/>
        <p:txBody>
          <a:bodyPr/>
          <a:lstStyle/>
          <a:p>
            <a:fld id="{387FB12E-FF57-454C-9BF1-ED741B4F5DEE}" type="slidenum">
              <a:rPr lang="en-US" smtClean="0"/>
              <a:t>5</a:t>
            </a:fld>
            <a:endParaRPr lang="en-US"/>
          </a:p>
        </p:txBody>
      </p:sp>
    </p:spTree>
    <p:extLst>
      <p:ext uri="{BB962C8B-B14F-4D97-AF65-F5344CB8AC3E}">
        <p14:creationId xmlns:p14="http://schemas.microsoft.com/office/powerpoint/2010/main" val="16305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Downward spiral – infection leading to APE (with symptoms)  – ineffective response that requires antibiotic treatment followed by unsuccessful recovery or successful recovery but sooner or later a novel infection</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6</a:t>
            </a:fld>
            <a:endParaRPr lang="en-US"/>
          </a:p>
        </p:txBody>
      </p:sp>
    </p:spTree>
    <p:extLst>
      <p:ext uri="{BB962C8B-B14F-4D97-AF65-F5344CB8AC3E}">
        <p14:creationId xmlns:p14="http://schemas.microsoft.com/office/powerpoint/2010/main" val="17965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impact on life expectancy and wellbeing, it is critical understand the underlying processes. </a:t>
            </a:r>
          </a:p>
          <a:p>
            <a:r>
              <a:rPr lang="en-US" dirty="0"/>
              <a:t>In literature APE were studied, but there is a very rare focus on recovery. Hence </a:t>
            </a:r>
            <a:r>
              <a:rPr lang="en-US" dirty="0" err="1"/>
              <a:t>characterise</a:t>
            </a:r>
            <a:r>
              <a:rPr lang="en-US" dirty="0"/>
              <a:t> recovery after an antibiotic treatment</a:t>
            </a:r>
          </a:p>
        </p:txBody>
      </p:sp>
      <p:sp>
        <p:nvSpPr>
          <p:cNvPr id="4" name="Slide Number Placeholder 3"/>
          <p:cNvSpPr>
            <a:spLocks noGrp="1"/>
          </p:cNvSpPr>
          <p:nvPr>
            <p:ph type="sldNum" sz="quarter" idx="5"/>
          </p:nvPr>
        </p:nvSpPr>
        <p:spPr/>
        <p:txBody>
          <a:bodyPr/>
          <a:lstStyle/>
          <a:p>
            <a:fld id="{387FB12E-FF57-454C-9BF1-ED741B4F5DEE}" type="slidenum">
              <a:rPr lang="en-US" smtClean="0"/>
              <a:t>7</a:t>
            </a:fld>
            <a:endParaRPr lang="en-US"/>
          </a:p>
        </p:txBody>
      </p:sp>
    </p:spTree>
    <p:extLst>
      <p:ext uri="{BB962C8B-B14F-4D97-AF65-F5344CB8AC3E}">
        <p14:creationId xmlns:p14="http://schemas.microsoft.com/office/powerpoint/2010/main" val="1606773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Breathe created the biggest data set of CF patients day-to-day physiological measurements in the world.</a:t>
            </a:r>
          </a:p>
          <a:p>
            <a:r>
              <a:rPr lang="en-US" dirty="0"/>
              <a:t>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comparison there two recent papers on recovery in 2017 with 1 feature, monthly measurements – our data set is much more exciting</a:t>
            </a:r>
          </a:p>
        </p:txBody>
      </p:sp>
      <p:sp>
        <p:nvSpPr>
          <p:cNvPr id="4" name="Slide Number Placeholder 3"/>
          <p:cNvSpPr>
            <a:spLocks noGrp="1"/>
          </p:cNvSpPr>
          <p:nvPr>
            <p:ph type="sldNum" sz="quarter" idx="5"/>
          </p:nvPr>
        </p:nvSpPr>
        <p:spPr/>
        <p:txBody>
          <a:bodyPr/>
          <a:lstStyle/>
          <a:p>
            <a:fld id="{387FB12E-FF57-454C-9BF1-ED741B4F5DEE}" type="slidenum">
              <a:rPr lang="en-US" smtClean="0"/>
              <a:t>8</a:t>
            </a:fld>
            <a:endParaRPr lang="en-US"/>
          </a:p>
        </p:txBody>
      </p:sp>
    </p:spTree>
    <p:extLst>
      <p:ext uri="{BB962C8B-B14F-4D97-AF65-F5344CB8AC3E}">
        <p14:creationId xmlns:p14="http://schemas.microsoft.com/office/powerpoint/2010/main" val="3913489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Antibiotic treatment: drug that acts the symptoms by killing </a:t>
            </a:r>
            <a:r>
              <a:rPr lang="en-US" dirty="0" err="1"/>
              <a:t>bacterias</a:t>
            </a:r>
            <a:r>
              <a:rPr lang="en-US" dirty="0"/>
              <a:t> in the lung</a:t>
            </a:r>
          </a:p>
          <a:p>
            <a:r>
              <a:rPr lang="en-US" dirty="0"/>
              <a:t>CFTR modulator therapies: drug that acts at the root by restoring the CFTR protein at the disease’s origin</a:t>
            </a:r>
          </a:p>
        </p:txBody>
      </p:sp>
      <p:sp>
        <p:nvSpPr>
          <p:cNvPr id="4" name="Slide Number Placeholder 3"/>
          <p:cNvSpPr>
            <a:spLocks noGrp="1"/>
          </p:cNvSpPr>
          <p:nvPr>
            <p:ph type="sldNum" sz="quarter" idx="5"/>
          </p:nvPr>
        </p:nvSpPr>
        <p:spPr/>
        <p:txBody>
          <a:bodyPr/>
          <a:lstStyle/>
          <a:p>
            <a:fld id="{387FB12E-FF57-454C-9BF1-ED741B4F5DEE}" type="slidenum">
              <a:rPr lang="en-US" smtClean="0"/>
              <a:t>9</a:t>
            </a:fld>
            <a:endParaRPr lang="en-US"/>
          </a:p>
        </p:txBody>
      </p:sp>
    </p:spTree>
    <p:extLst>
      <p:ext uri="{BB962C8B-B14F-4D97-AF65-F5344CB8AC3E}">
        <p14:creationId xmlns:p14="http://schemas.microsoft.com/office/powerpoint/2010/main" val="2261068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3CC5-8F4F-2E46-83EF-E97B95DA5FE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4D2BC01-4657-314F-A599-370FA652384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F538858-013F-4E4D-B902-4AC6E66E10FD}"/>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5" name="Footer Placeholder 4">
            <a:extLst>
              <a:ext uri="{FF2B5EF4-FFF2-40B4-BE49-F238E27FC236}">
                <a16:creationId xmlns:a16="http://schemas.microsoft.com/office/drawing/2014/main" id="{CF616B3D-03BA-9647-8EA5-7A83DDD20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C37ED-F537-2349-A960-EED24CB08EA4}"/>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982363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6DBC-F4BE-5B49-8728-4CC2E882F7F6}"/>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C703A94-69D8-8746-B3DD-33F467962737}"/>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650EAD-280B-7D4C-8260-5841C7BF3A45}"/>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5" name="Footer Placeholder 4">
            <a:extLst>
              <a:ext uri="{FF2B5EF4-FFF2-40B4-BE49-F238E27FC236}">
                <a16:creationId xmlns:a16="http://schemas.microsoft.com/office/drawing/2014/main" id="{2702D5B9-930D-6440-86F3-D33C1BEF0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988A3-326F-8E43-97FF-87DBCE95613A}"/>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1007811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4458D5-29C1-FD44-A2BF-C4A98A32CEDB}"/>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BF5CC8-AC2E-E747-884F-3B5436A28A7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DFFB46-B234-A245-90EF-EB99C157A2B0}"/>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5" name="Footer Placeholder 4">
            <a:extLst>
              <a:ext uri="{FF2B5EF4-FFF2-40B4-BE49-F238E27FC236}">
                <a16:creationId xmlns:a16="http://schemas.microsoft.com/office/drawing/2014/main" id="{2E20CDCF-E561-7548-A91E-99962B527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6EA0C-E0DF-D046-AE74-84FA28CE7F72}"/>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2239037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C09E-8C26-ED45-8399-C295E1C42CF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27C449-DFCD-E341-97E2-6C3B624D1F1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A2948B-2109-F24D-B223-10F1DC0D6452}"/>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5" name="Footer Placeholder 4">
            <a:extLst>
              <a:ext uri="{FF2B5EF4-FFF2-40B4-BE49-F238E27FC236}">
                <a16:creationId xmlns:a16="http://schemas.microsoft.com/office/drawing/2014/main" id="{4C9FE223-65FE-A34A-BE67-70B5754614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03EF0-E9DA-B14F-83C3-8D825E377295}"/>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2214745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CDCC-9731-574A-A254-746DFA25421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08FF18-4254-5742-AF51-A68FC1D7F6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05EC32-FD40-0F4F-965A-BCD72EE89778}"/>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5" name="Footer Placeholder 4">
            <a:extLst>
              <a:ext uri="{FF2B5EF4-FFF2-40B4-BE49-F238E27FC236}">
                <a16:creationId xmlns:a16="http://schemas.microsoft.com/office/drawing/2014/main" id="{759BE55A-BF8B-5A4A-9FC7-87975DCB4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7018F-8EFC-1E47-8A0E-F0E8202FAE44}"/>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1734785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5D1F-833E-E749-913B-2EFF440E132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0E5D43-D78C-AF46-9986-42D5F2622CB2}"/>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AFAB034-E5EC-8F4F-9C22-686BE3B62A65}"/>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B9A1FB-3176-1743-BEE1-362A92258484}"/>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6" name="Footer Placeholder 5">
            <a:extLst>
              <a:ext uri="{FF2B5EF4-FFF2-40B4-BE49-F238E27FC236}">
                <a16:creationId xmlns:a16="http://schemas.microsoft.com/office/drawing/2014/main" id="{613C9AD1-FF23-E949-91DC-652777A04A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820B8-D4D9-3F44-A31B-1DBA808AC7E2}"/>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204083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B9B2-0C6E-6D40-ABD9-A324D85DD1D6}"/>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89A12C-5481-864B-AA1B-8378DA2ECCE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5116E740-F4EC-2D48-9A9D-AF0B06F92868}"/>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0266B08-80BF-864A-A4F4-31415A94774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3EA758-784A-D443-8E17-C3F9487DB5DD}"/>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8117D58-6EB8-D74D-A616-99611F6CE69E}"/>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8" name="Footer Placeholder 7">
            <a:extLst>
              <a:ext uri="{FF2B5EF4-FFF2-40B4-BE49-F238E27FC236}">
                <a16:creationId xmlns:a16="http://schemas.microsoft.com/office/drawing/2014/main" id="{99C45893-3C83-1E46-8898-9330A225C3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740317-2590-6643-9890-EA95B0394B18}"/>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12889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CFF8-192C-0548-AAE1-1F6048E4805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6DB7BAB-4EB9-074A-A2E9-6C96735ED723}"/>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4" name="Footer Placeholder 3">
            <a:extLst>
              <a:ext uri="{FF2B5EF4-FFF2-40B4-BE49-F238E27FC236}">
                <a16:creationId xmlns:a16="http://schemas.microsoft.com/office/drawing/2014/main" id="{B89B5139-20E5-3344-903A-FBBAAB1D2A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7BF83A-9311-A940-8100-8C2D4B9C1B9C}"/>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376266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42348-8B9A-9346-B887-0867020CFF97}"/>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3" name="Footer Placeholder 2">
            <a:extLst>
              <a:ext uri="{FF2B5EF4-FFF2-40B4-BE49-F238E27FC236}">
                <a16:creationId xmlns:a16="http://schemas.microsoft.com/office/drawing/2014/main" id="{C387BAC0-D7A0-6D49-B3D7-75338D9BD5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61BD85-F19D-4B41-8791-ADFB7686B52A}"/>
              </a:ext>
            </a:extLst>
          </p:cNvPr>
          <p:cNvSpPr>
            <a:spLocks noGrp="1"/>
          </p:cNvSpPr>
          <p:nvPr>
            <p:ph type="sldNum" sz="quarter" idx="12"/>
          </p:nvPr>
        </p:nvSpPr>
        <p:spPr/>
        <p:txBody>
          <a:bodyPr/>
          <a:lstStyle/>
          <a:p>
            <a:fld id="{20E3CDA4-A97E-A447-9118-27EC2233FDD8}" type="slidenum">
              <a:rPr lang="en-US" smtClean="0"/>
              <a:t>‹#›</a:t>
            </a:fld>
            <a:endParaRPr lang="en-US"/>
          </a:p>
        </p:txBody>
      </p:sp>
      <p:sp>
        <p:nvSpPr>
          <p:cNvPr id="5" name="Rectangle 4">
            <a:extLst>
              <a:ext uri="{FF2B5EF4-FFF2-40B4-BE49-F238E27FC236}">
                <a16:creationId xmlns:a16="http://schemas.microsoft.com/office/drawing/2014/main" id="{15344E70-8189-C745-A623-16CD12C249D1}"/>
              </a:ext>
            </a:extLst>
          </p:cNvPr>
          <p:cNvSpPr/>
          <p:nvPr userDrawn="1"/>
        </p:nvSpPr>
        <p:spPr>
          <a:xfrm>
            <a:off x="0" y="-7143"/>
            <a:ext cx="12192000" cy="3406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F97B24C1-6E50-4940-AD6E-A8CEF2CEB585}"/>
              </a:ext>
            </a:extLst>
          </p:cNvPr>
          <p:cNvSpPr>
            <a:spLocks noGrp="1"/>
          </p:cNvSpPr>
          <p:nvPr>
            <p:ph type="body" idx="1"/>
          </p:nvPr>
        </p:nvSpPr>
        <p:spPr>
          <a:xfrm>
            <a:off x="0" y="-33873"/>
            <a:ext cx="5157787" cy="367340"/>
          </a:xfrm>
          <a:prstGeom prst="rect">
            <a:avLst/>
          </a:prstGeom>
        </p:spPr>
        <p:txBody>
          <a:bodyPr anchor="b"/>
          <a:lstStyle>
            <a:lvl1pPr marL="0" indent="0">
              <a:buNone/>
              <a:defRPr sz="18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9" name="Text Placeholder 2">
            <a:extLst>
              <a:ext uri="{FF2B5EF4-FFF2-40B4-BE49-F238E27FC236}">
                <a16:creationId xmlns:a16="http://schemas.microsoft.com/office/drawing/2014/main" id="{83C83E19-1614-494B-AEC1-B4F2180AFF34}"/>
              </a:ext>
            </a:extLst>
          </p:cNvPr>
          <p:cNvSpPr>
            <a:spLocks noGrp="1"/>
          </p:cNvSpPr>
          <p:nvPr>
            <p:ph type="body" idx="13"/>
          </p:nvPr>
        </p:nvSpPr>
        <p:spPr>
          <a:xfrm>
            <a:off x="7034213" y="-45024"/>
            <a:ext cx="5157787" cy="367340"/>
          </a:xfrm>
          <a:prstGeom prst="rect">
            <a:avLst/>
          </a:prstGeom>
        </p:spPr>
        <p:txBody>
          <a:bodyPr anchor="b"/>
          <a:lstStyle>
            <a:lvl1pPr marL="0" indent="0" algn="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2013639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5B68-2EAD-4847-9612-F08D365EC46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5F7E793-7212-0F44-9588-03DE45B3148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1D0F48F-399C-E349-A793-1ED23FD1834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27DBBA6-1A8D-D94F-A66B-225320734F42}"/>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6" name="Footer Placeholder 5">
            <a:extLst>
              <a:ext uri="{FF2B5EF4-FFF2-40B4-BE49-F238E27FC236}">
                <a16:creationId xmlns:a16="http://schemas.microsoft.com/office/drawing/2014/main" id="{9EFFF9B5-51E1-5041-A62C-B1AC7F2AA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3649D-CDA3-F14A-888D-B02CA0E6258A}"/>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1500729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A249-ED2B-E044-8A78-663235C1655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F1034B3-49EA-2B43-BE64-1638D899359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4BF8A9-5935-8043-9132-B443BA606E5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10F525-2DCD-D04C-BEE0-0993A5DA1080}"/>
              </a:ext>
            </a:extLst>
          </p:cNvPr>
          <p:cNvSpPr>
            <a:spLocks noGrp="1"/>
          </p:cNvSpPr>
          <p:nvPr>
            <p:ph type="dt" sz="half" idx="10"/>
          </p:nvPr>
        </p:nvSpPr>
        <p:spPr/>
        <p:txBody>
          <a:bodyPr/>
          <a:lstStyle/>
          <a:p>
            <a:fld id="{BFD4573C-F5F6-6644-AF71-C1F687AEBD19}" type="datetimeFigureOut">
              <a:rPr lang="en-US" smtClean="0"/>
              <a:t>9/6/21</a:t>
            </a:fld>
            <a:endParaRPr lang="en-US"/>
          </a:p>
        </p:txBody>
      </p:sp>
      <p:sp>
        <p:nvSpPr>
          <p:cNvPr id="6" name="Footer Placeholder 5">
            <a:extLst>
              <a:ext uri="{FF2B5EF4-FFF2-40B4-BE49-F238E27FC236}">
                <a16:creationId xmlns:a16="http://schemas.microsoft.com/office/drawing/2014/main" id="{66ABDA1C-021A-894F-80E7-B1D6A6680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4977C9-7370-6543-AD70-5CE2B2335867}"/>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2579037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8CFD36-BAE2-B84A-A48F-7E7491DA8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4573C-F5F6-6644-AF71-C1F687AEBD19}" type="datetimeFigureOut">
              <a:rPr lang="en-US" smtClean="0"/>
              <a:t>9/6/21</a:t>
            </a:fld>
            <a:endParaRPr lang="en-US"/>
          </a:p>
        </p:txBody>
      </p:sp>
      <p:sp>
        <p:nvSpPr>
          <p:cNvPr id="5" name="Footer Placeholder 4">
            <a:extLst>
              <a:ext uri="{FF2B5EF4-FFF2-40B4-BE49-F238E27FC236}">
                <a16:creationId xmlns:a16="http://schemas.microsoft.com/office/drawing/2014/main" id="{C41C69C0-01F3-8847-9B4F-C6D4024ECA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963C8-120B-D04A-BDEC-43754BFEF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3CDA4-A97E-A447-9118-27EC2233FDD8}" type="slidenum">
              <a:rPr lang="en-US" smtClean="0"/>
              <a:t>‹#›</a:t>
            </a:fld>
            <a:endParaRPr lang="en-US"/>
          </a:p>
        </p:txBody>
      </p:sp>
    </p:spTree>
    <p:extLst>
      <p:ext uri="{BB962C8B-B14F-4D97-AF65-F5344CB8AC3E}">
        <p14:creationId xmlns:p14="http://schemas.microsoft.com/office/powerpoint/2010/main" val="45697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CED561-1E7F-E245-9C49-D21C629A971A}"/>
              </a:ext>
            </a:extLst>
          </p:cNvPr>
          <p:cNvSpPr/>
          <p:nvPr/>
        </p:nvSpPr>
        <p:spPr>
          <a:xfrm>
            <a:off x="705395" y="306402"/>
            <a:ext cx="10363200" cy="954107"/>
          </a:xfrm>
          <a:prstGeom prst="rect">
            <a:avLst/>
          </a:prstGeom>
        </p:spPr>
        <p:txBody>
          <a:bodyPr wrap="square">
            <a:spAutoFit/>
          </a:bodyPr>
          <a:lstStyle/>
          <a:p>
            <a:pPr algn="ctr"/>
            <a:r>
              <a:rPr lang="en-GB" sz="2800" dirty="0">
                <a:latin typeface="SFSS2488"/>
              </a:rPr>
              <a:t>Main project: Bayesian inference with Expectation Maximisation for the characterisation of antibiotic treatment recovery in Cystic Fibrosis </a:t>
            </a:r>
            <a:endParaRPr lang="en-GB" sz="2800" dirty="0"/>
          </a:p>
        </p:txBody>
      </p:sp>
      <p:sp>
        <p:nvSpPr>
          <p:cNvPr id="3" name="Rectangle 2">
            <a:extLst>
              <a:ext uri="{FF2B5EF4-FFF2-40B4-BE49-F238E27FC236}">
                <a16:creationId xmlns:a16="http://schemas.microsoft.com/office/drawing/2014/main" id="{CBC5C6F4-2182-D940-B79A-DA22E2057F51}"/>
              </a:ext>
            </a:extLst>
          </p:cNvPr>
          <p:cNvSpPr/>
          <p:nvPr/>
        </p:nvSpPr>
        <p:spPr>
          <a:xfrm>
            <a:off x="2336853" y="1476848"/>
            <a:ext cx="7518291" cy="830997"/>
          </a:xfrm>
          <a:prstGeom prst="rect">
            <a:avLst/>
          </a:prstGeom>
        </p:spPr>
        <p:txBody>
          <a:bodyPr wrap="square">
            <a:spAutoFit/>
          </a:bodyPr>
          <a:lstStyle/>
          <a:p>
            <a:pPr algn="ctr"/>
            <a:r>
              <a:rPr lang="en-GB" sz="2400" dirty="0">
                <a:latin typeface="SFSS2074"/>
              </a:rPr>
              <a:t>Side project: Estimation of the variability in Cystic </a:t>
            </a:r>
            <a:endParaRPr lang="en-GB" sz="2400" dirty="0"/>
          </a:p>
          <a:p>
            <a:pPr algn="ctr"/>
            <a:r>
              <a:rPr lang="en-GB" sz="2400" dirty="0">
                <a:latin typeface="SFSS2074"/>
              </a:rPr>
              <a:t>Fibrosis patient’s FEV1 lung function measurements </a:t>
            </a:r>
            <a:endParaRPr lang="en-GB" sz="2400" dirty="0"/>
          </a:p>
        </p:txBody>
      </p:sp>
      <p:pic>
        <p:nvPicPr>
          <p:cNvPr id="4" name="Picture 3">
            <a:extLst>
              <a:ext uri="{FF2B5EF4-FFF2-40B4-BE49-F238E27FC236}">
                <a16:creationId xmlns:a16="http://schemas.microsoft.com/office/drawing/2014/main" id="{EBC88395-EEBC-7048-84CA-1E1E7B3CE4D9}"/>
              </a:ext>
            </a:extLst>
          </p:cNvPr>
          <p:cNvPicPr>
            <a:picLocks noChangeAspect="1"/>
          </p:cNvPicPr>
          <p:nvPr/>
        </p:nvPicPr>
        <p:blipFill>
          <a:blip r:embed="rId3"/>
          <a:stretch>
            <a:fillRect/>
          </a:stretch>
        </p:blipFill>
        <p:spPr>
          <a:xfrm>
            <a:off x="1895746" y="2524184"/>
            <a:ext cx="1527266" cy="1587159"/>
          </a:xfrm>
          <a:prstGeom prst="rect">
            <a:avLst/>
          </a:prstGeom>
        </p:spPr>
      </p:pic>
      <p:sp>
        <p:nvSpPr>
          <p:cNvPr id="6" name="Rectangle 5">
            <a:extLst>
              <a:ext uri="{FF2B5EF4-FFF2-40B4-BE49-F238E27FC236}">
                <a16:creationId xmlns:a16="http://schemas.microsoft.com/office/drawing/2014/main" id="{591DA99E-B808-2646-B204-983462B0ABE1}"/>
              </a:ext>
            </a:extLst>
          </p:cNvPr>
          <p:cNvSpPr/>
          <p:nvPr/>
        </p:nvSpPr>
        <p:spPr>
          <a:xfrm>
            <a:off x="302622" y="4111343"/>
            <a:ext cx="4713515" cy="2554545"/>
          </a:xfrm>
          <a:prstGeom prst="rect">
            <a:avLst/>
          </a:prstGeom>
        </p:spPr>
        <p:txBody>
          <a:bodyPr wrap="square">
            <a:spAutoFit/>
          </a:bodyPr>
          <a:lstStyle/>
          <a:p>
            <a:r>
              <a:rPr lang="en-GB" sz="1600" dirty="0">
                <a:latin typeface="SFSS1000"/>
              </a:rPr>
              <a:t>University of Cambridge</a:t>
            </a:r>
          </a:p>
          <a:p>
            <a:r>
              <a:rPr lang="en-GB" sz="1600" dirty="0">
                <a:latin typeface="SFSS1000"/>
              </a:rPr>
              <a:t>Department of Medicine</a:t>
            </a:r>
            <a:endParaRPr lang="en-GB" sz="1600" dirty="0"/>
          </a:p>
          <a:p>
            <a:endParaRPr lang="en-GB" sz="1600" dirty="0"/>
          </a:p>
          <a:p>
            <a:r>
              <a:rPr lang="en-GB" sz="1600" dirty="0">
                <a:latin typeface="SFSS1000"/>
              </a:rPr>
              <a:t>Academic hosts</a:t>
            </a:r>
            <a:endParaRPr lang="en-GB" sz="1600" dirty="0"/>
          </a:p>
          <a:p>
            <a:pPr marL="285750" indent="-285750">
              <a:buFontTx/>
              <a:buChar char="-"/>
            </a:pPr>
            <a:r>
              <a:rPr lang="en-GB" sz="1600" dirty="0">
                <a:latin typeface="SFSS1000"/>
              </a:rPr>
              <a:t>Prof. Andres </a:t>
            </a:r>
            <a:r>
              <a:rPr lang="en-GB" sz="1600" dirty="0" err="1">
                <a:latin typeface="SFSS1000"/>
              </a:rPr>
              <a:t>Floto</a:t>
            </a:r>
            <a:endParaRPr lang="en-GB" sz="1600" dirty="0">
              <a:latin typeface="SFSS1000"/>
            </a:endParaRPr>
          </a:p>
          <a:p>
            <a:pPr marL="285750" indent="-285750">
              <a:buFontTx/>
              <a:buChar char="-"/>
            </a:pPr>
            <a:r>
              <a:rPr lang="en-GB" sz="1600" dirty="0">
                <a:latin typeface="SFSS1000"/>
              </a:rPr>
              <a:t>Ph.D. Damian Sutcliffe</a:t>
            </a:r>
          </a:p>
          <a:p>
            <a:endParaRPr lang="en-GB" sz="1600" dirty="0"/>
          </a:p>
          <a:p>
            <a:r>
              <a:rPr lang="en-GB" sz="1600" dirty="0">
                <a:latin typeface="SFSS1000"/>
              </a:rPr>
              <a:t>External Expert</a:t>
            </a:r>
          </a:p>
          <a:p>
            <a:pPr marL="285750" indent="-285750">
              <a:buFontTx/>
              <a:buChar char="-"/>
            </a:pPr>
            <a:r>
              <a:rPr lang="en-GB" sz="1600" dirty="0">
                <a:latin typeface="SFSS1000"/>
              </a:rPr>
              <a:t>John Winn, Machine Intelligence Group, Microsoft Research </a:t>
            </a:r>
            <a:endParaRPr lang="en-GB" sz="1600" dirty="0"/>
          </a:p>
        </p:txBody>
      </p:sp>
      <p:sp>
        <p:nvSpPr>
          <p:cNvPr id="7" name="Rectangle 6">
            <a:extLst>
              <a:ext uri="{FF2B5EF4-FFF2-40B4-BE49-F238E27FC236}">
                <a16:creationId xmlns:a16="http://schemas.microsoft.com/office/drawing/2014/main" id="{0D89C1EE-2875-2A47-9687-F8FA60AB16E4}"/>
              </a:ext>
            </a:extLst>
          </p:cNvPr>
          <p:cNvSpPr/>
          <p:nvPr/>
        </p:nvSpPr>
        <p:spPr>
          <a:xfrm>
            <a:off x="6095999" y="4092144"/>
            <a:ext cx="5886995" cy="2308324"/>
          </a:xfrm>
          <a:prstGeom prst="rect">
            <a:avLst/>
          </a:prstGeom>
        </p:spPr>
        <p:txBody>
          <a:bodyPr wrap="square">
            <a:spAutoFit/>
          </a:bodyPr>
          <a:lstStyle/>
          <a:p>
            <a:r>
              <a:rPr lang="en-GB" sz="1600" dirty="0" err="1">
                <a:latin typeface="SFSS1000"/>
              </a:rPr>
              <a:t>École</a:t>
            </a:r>
            <a:r>
              <a:rPr lang="en-GB" sz="1600" dirty="0">
                <a:latin typeface="SFSS1000"/>
              </a:rPr>
              <a:t> Polytechnique </a:t>
            </a:r>
            <a:r>
              <a:rPr lang="en-GB" sz="1600" dirty="0" err="1">
                <a:latin typeface="SFSS1000"/>
              </a:rPr>
              <a:t>Fédérale</a:t>
            </a:r>
            <a:r>
              <a:rPr lang="en-GB" sz="1600" dirty="0">
                <a:latin typeface="SFSS1000"/>
              </a:rPr>
              <a:t> de Lausanne</a:t>
            </a:r>
          </a:p>
          <a:p>
            <a:r>
              <a:rPr lang="en-GB" sz="1600" dirty="0">
                <a:latin typeface="SFSS1000"/>
              </a:rPr>
              <a:t>School of Engineering, School of Computer and Communication Sciences</a:t>
            </a:r>
          </a:p>
          <a:p>
            <a:endParaRPr lang="en-GB" sz="1600" dirty="0"/>
          </a:p>
          <a:p>
            <a:r>
              <a:rPr lang="en-GB" sz="1600" dirty="0">
                <a:latin typeface="SFSS1000"/>
              </a:rPr>
              <a:t>Supervised by </a:t>
            </a:r>
            <a:endParaRPr lang="en-GB" sz="1600" dirty="0"/>
          </a:p>
          <a:p>
            <a:pPr marL="285750" indent="-285750">
              <a:buFontTx/>
              <a:buChar char="-"/>
            </a:pPr>
            <a:r>
              <a:rPr lang="en-GB" sz="1600" dirty="0">
                <a:latin typeface="SFSS1000"/>
              </a:rPr>
              <a:t>Prof. Philippe </a:t>
            </a:r>
            <a:r>
              <a:rPr lang="en-GB" sz="1600" dirty="0" err="1">
                <a:latin typeface="SFSS1000"/>
              </a:rPr>
              <a:t>Müllhaupt</a:t>
            </a:r>
            <a:r>
              <a:rPr lang="en-GB" sz="1600" dirty="0">
                <a:latin typeface="SFSS1000"/>
              </a:rPr>
              <a:t>, School of Engineering</a:t>
            </a:r>
          </a:p>
          <a:p>
            <a:pPr marL="285750" indent="-285750">
              <a:buFontTx/>
              <a:buChar char="-"/>
            </a:pPr>
            <a:r>
              <a:rPr lang="en-GB" sz="1600" dirty="0">
                <a:latin typeface="SFSS1000"/>
              </a:rPr>
              <a:t>Prof. Martin </a:t>
            </a:r>
            <a:r>
              <a:rPr lang="en-GB" sz="1600" dirty="0" err="1">
                <a:latin typeface="SFSS1000"/>
              </a:rPr>
              <a:t>Jaggi</a:t>
            </a:r>
            <a:r>
              <a:rPr lang="en-GB" sz="1600" dirty="0">
                <a:latin typeface="SFSS1000"/>
              </a:rPr>
              <a:t>, Machine Learning and Optimization Laboratory</a:t>
            </a:r>
          </a:p>
          <a:p>
            <a:pPr marL="285750" indent="-285750">
              <a:buFontTx/>
              <a:buChar char="-"/>
            </a:pPr>
            <a:r>
              <a:rPr lang="en-GB" sz="1600" dirty="0" err="1">
                <a:latin typeface="SFSS1000"/>
              </a:rPr>
              <a:t>Dr.</a:t>
            </a:r>
            <a:r>
              <a:rPr lang="en-GB" sz="1600" dirty="0">
                <a:latin typeface="SFSS1000"/>
              </a:rPr>
              <a:t> Mary-Anne Hartley, Machine Learning and Optimization Laboratory</a:t>
            </a:r>
            <a:endParaRPr lang="en-GB" sz="1600" dirty="0"/>
          </a:p>
        </p:txBody>
      </p:sp>
      <p:pic>
        <p:nvPicPr>
          <p:cNvPr id="8" name="Picture 7">
            <a:extLst>
              <a:ext uri="{FF2B5EF4-FFF2-40B4-BE49-F238E27FC236}">
                <a16:creationId xmlns:a16="http://schemas.microsoft.com/office/drawing/2014/main" id="{78D04AB5-0E7F-724C-AACF-72198770AD6D}"/>
              </a:ext>
            </a:extLst>
          </p:cNvPr>
          <p:cNvPicPr>
            <a:picLocks noChangeAspect="1"/>
          </p:cNvPicPr>
          <p:nvPr/>
        </p:nvPicPr>
        <p:blipFill>
          <a:blip r:embed="rId4"/>
          <a:stretch>
            <a:fillRect/>
          </a:stretch>
        </p:blipFill>
        <p:spPr>
          <a:xfrm>
            <a:off x="7798606" y="2916393"/>
            <a:ext cx="1986358" cy="710964"/>
          </a:xfrm>
          <a:prstGeom prst="rect">
            <a:avLst/>
          </a:prstGeom>
        </p:spPr>
      </p:pic>
      <p:sp>
        <p:nvSpPr>
          <p:cNvPr id="9" name="TextBox 8">
            <a:extLst>
              <a:ext uri="{FF2B5EF4-FFF2-40B4-BE49-F238E27FC236}">
                <a16:creationId xmlns:a16="http://schemas.microsoft.com/office/drawing/2014/main" id="{194CF55B-644E-DF4C-8955-A61C2387B88D}"/>
              </a:ext>
            </a:extLst>
          </p:cNvPr>
          <p:cNvSpPr txBox="1"/>
          <p:nvPr/>
        </p:nvSpPr>
        <p:spPr>
          <a:xfrm>
            <a:off x="4232535" y="2501260"/>
            <a:ext cx="3308919" cy="369332"/>
          </a:xfrm>
          <a:prstGeom prst="rect">
            <a:avLst/>
          </a:prstGeom>
          <a:noFill/>
        </p:spPr>
        <p:txBody>
          <a:bodyPr wrap="none" rtlCol="0">
            <a:spAutoFit/>
          </a:bodyPr>
          <a:lstStyle/>
          <a:p>
            <a:r>
              <a:rPr lang="en-US" dirty="0"/>
              <a:t>Master’s thesis of </a:t>
            </a:r>
            <a:r>
              <a:rPr lang="en-US" b="1" dirty="0"/>
              <a:t>Tristan </a:t>
            </a:r>
            <a:r>
              <a:rPr lang="en-US" b="1" dirty="0" err="1"/>
              <a:t>Trébaol</a:t>
            </a:r>
            <a:endParaRPr lang="en-US" dirty="0"/>
          </a:p>
        </p:txBody>
      </p:sp>
      <p:sp>
        <p:nvSpPr>
          <p:cNvPr id="11" name="TextBox 10">
            <a:extLst>
              <a:ext uri="{FF2B5EF4-FFF2-40B4-BE49-F238E27FC236}">
                <a16:creationId xmlns:a16="http://schemas.microsoft.com/office/drawing/2014/main" id="{CFD95342-E65B-A441-846F-187179F4B68B}"/>
              </a:ext>
            </a:extLst>
          </p:cNvPr>
          <p:cNvSpPr txBox="1"/>
          <p:nvPr/>
        </p:nvSpPr>
        <p:spPr>
          <a:xfrm>
            <a:off x="10653142" y="6366932"/>
            <a:ext cx="1236236" cy="369332"/>
          </a:xfrm>
          <a:prstGeom prst="rect">
            <a:avLst/>
          </a:prstGeom>
          <a:noFill/>
        </p:spPr>
        <p:txBody>
          <a:bodyPr wrap="none" rtlCol="0">
            <a:spAutoFit/>
          </a:bodyPr>
          <a:lstStyle/>
          <a:p>
            <a:r>
              <a:rPr lang="en-US" dirty="0"/>
              <a:t>26.08.2021</a:t>
            </a:r>
          </a:p>
        </p:txBody>
      </p:sp>
    </p:spTree>
    <p:extLst>
      <p:ext uri="{BB962C8B-B14F-4D97-AF65-F5344CB8AC3E}">
        <p14:creationId xmlns:p14="http://schemas.microsoft.com/office/powerpoint/2010/main" val="18252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FB168-36E9-2E4B-9855-951B00FCB4A0}"/>
              </a:ext>
            </a:extLst>
          </p:cNvPr>
          <p:cNvPicPr>
            <a:picLocks noChangeAspect="1"/>
          </p:cNvPicPr>
          <p:nvPr/>
        </p:nvPicPr>
        <p:blipFill rotWithShape="1">
          <a:blip r:embed="rId3"/>
          <a:srcRect t="6389"/>
          <a:stretch/>
        </p:blipFill>
        <p:spPr>
          <a:xfrm>
            <a:off x="2717611" y="2377666"/>
            <a:ext cx="7006167" cy="4334666"/>
          </a:xfrm>
          <a:prstGeom prst="rect">
            <a:avLst/>
          </a:prstGeom>
        </p:spPr>
      </p:pic>
      <p:sp>
        <p:nvSpPr>
          <p:cNvPr id="6" name="TextBox 5">
            <a:extLst>
              <a:ext uri="{FF2B5EF4-FFF2-40B4-BE49-F238E27FC236}">
                <a16:creationId xmlns:a16="http://schemas.microsoft.com/office/drawing/2014/main" id="{B8C1275E-0FA5-0542-9277-B11EB7921ACD}"/>
              </a:ext>
            </a:extLst>
          </p:cNvPr>
          <p:cNvSpPr txBox="1"/>
          <p:nvPr/>
        </p:nvSpPr>
        <p:spPr>
          <a:xfrm>
            <a:off x="423334" y="226483"/>
            <a:ext cx="2178802" cy="646331"/>
          </a:xfrm>
          <a:prstGeom prst="rect">
            <a:avLst/>
          </a:prstGeom>
          <a:noFill/>
        </p:spPr>
        <p:txBody>
          <a:bodyPr wrap="none" rtlCol="0">
            <a:spAutoFit/>
          </a:bodyPr>
          <a:lstStyle/>
          <a:p>
            <a:r>
              <a:rPr lang="en-US" b="1" dirty="0"/>
              <a:t>Clinical data: </a:t>
            </a:r>
          </a:p>
          <a:p>
            <a:r>
              <a:rPr lang="en-US" dirty="0"/>
              <a:t>Bimonthly recordings</a:t>
            </a:r>
          </a:p>
        </p:txBody>
      </p:sp>
      <p:sp>
        <p:nvSpPr>
          <p:cNvPr id="7" name="TextBox 6">
            <a:extLst>
              <a:ext uri="{FF2B5EF4-FFF2-40B4-BE49-F238E27FC236}">
                <a16:creationId xmlns:a16="http://schemas.microsoft.com/office/drawing/2014/main" id="{3CEE717D-B37A-564C-AC2B-0DF3EB602954}"/>
              </a:ext>
            </a:extLst>
          </p:cNvPr>
          <p:cNvSpPr txBox="1"/>
          <p:nvPr/>
        </p:nvSpPr>
        <p:spPr>
          <a:xfrm>
            <a:off x="265943" y="2375424"/>
            <a:ext cx="2508700" cy="923330"/>
          </a:xfrm>
          <a:prstGeom prst="rect">
            <a:avLst/>
          </a:prstGeom>
          <a:noFill/>
        </p:spPr>
        <p:txBody>
          <a:bodyPr wrap="none" rtlCol="0">
            <a:spAutoFit/>
          </a:bodyPr>
          <a:lstStyle/>
          <a:p>
            <a:r>
              <a:rPr lang="en-US" b="1" dirty="0"/>
              <a:t>Home monitoring data: </a:t>
            </a:r>
          </a:p>
          <a:p>
            <a:r>
              <a:rPr lang="en-US" dirty="0"/>
              <a:t>Measurements ~3 times </a:t>
            </a:r>
          </a:p>
          <a:p>
            <a:r>
              <a:rPr lang="en-US" dirty="0"/>
              <a:t>per week</a:t>
            </a:r>
          </a:p>
        </p:txBody>
      </p:sp>
      <p:pic>
        <p:nvPicPr>
          <p:cNvPr id="15" name="Picture 14">
            <a:extLst>
              <a:ext uri="{FF2B5EF4-FFF2-40B4-BE49-F238E27FC236}">
                <a16:creationId xmlns:a16="http://schemas.microsoft.com/office/drawing/2014/main" id="{38ED7D55-346A-124D-B001-A761E0260C11}"/>
              </a:ext>
            </a:extLst>
          </p:cNvPr>
          <p:cNvPicPr>
            <a:picLocks noChangeAspect="1"/>
          </p:cNvPicPr>
          <p:nvPr/>
        </p:nvPicPr>
        <p:blipFill>
          <a:blip r:embed="rId4"/>
          <a:stretch>
            <a:fillRect/>
          </a:stretch>
        </p:blipFill>
        <p:spPr>
          <a:xfrm>
            <a:off x="4436985" y="6526597"/>
            <a:ext cx="5097236" cy="303691"/>
          </a:xfrm>
          <a:prstGeom prst="rect">
            <a:avLst/>
          </a:prstGeom>
        </p:spPr>
      </p:pic>
      <p:pic>
        <p:nvPicPr>
          <p:cNvPr id="16" name="Picture 15">
            <a:extLst>
              <a:ext uri="{FF2B5EF4-FFF2-40B4-BE49-F238E27FC236}">
                <a16:creationId xmlns:a16="http://schemas.microsoft.com/office/drawing/2014/main" id="{E62E3B6A-A9D7-0B48-9888-484A3863DF87}"/>
              </a:ext>
            </a:extLst>
          </p:cNvPr>
          <p:cNvPicPr>
            <a:picLocks noChangeAspect="1"/>
          </p:cNvPicPr>
          <p:nvPr/>
        </p:nvPicPr>
        <p:blipFill>
          <a:blip r:embed="rId5"/>
          <a:stretch>
            <a:fillRect/>
          </a:stretch>
        </p:blipFill>
        <p:spPr>
          <a:xfrm>
            <a:off x="2771038" y="112898"/>
            <a:ext cx="6622344" cy="2085832"/>
          </a:xfrm>
          <a:prstGeom prst="rect">
            <a:avLst/>
          </a:prstGeom>
        </p:spPr>
      </p:pic>
      <p:cxnSp>
        <p:nvCxnSpPr>
          <p:cNvPr id="18" name="Straight Connector 17">
            <a:extLst>
              <a:ext uri="{FF2B5EF4-FFF2-40B4-BE49-F238E27FC236}">
                <a16:creationId xmlns:a16="http://schemas.microsoft.com/office/drawing/2014/main" id="{BC9169DE-BB7D-F14B-B1C7-14E1A39A9960}"/>
              </a:ext>
            </a:extLst>
          </p:cNvPr>
          <p:cNvCxnSpPr>
            <a:cxnSpLocks/>
          </p:cNvCxnSpPr>
          <p:nvPr/>
        </p:nvCxnSpPr>
        <p:spPr>
          <a:xfrm>
            <a:off x="0" y="2284458"/>
            <a:ext cx="12192000"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68291B7-CE85-C147-925A-20498A5E94F4}"/>
              </a:ext>
            </a:extLst>
          </p:cNvPr>
          <p:cNvSpPr/>
          <p:nvPr/>
        </p:nvSpPr>
        <p:spPr>
          <a:xfrm>
            <a:off x="7315046" y="41817"/>
            <a:ext cx="4981748" cy="369332"/>
          </a:xfrm>
          <a:prstGeom prst="rect">
            <a:avLst/>
          </a:prstGeom>
        </p:spPr>
        <p:txBody>
          <a:bodyPr wrap="none">
            <a:spAutoFit/>
          </a:bodyPr>
          <a:lstStyle/>
          <a:p>
            <a:r>
              <a:rPr lang="en-US" b="1" dirty="0">
                <a:solidFill>
                  <a:schemeClr val="accent1"/>
                </a:solidFill>
              </a:rPr>
              <a:t>Antibiotic treatments &amp; CFTR modulator therapies</a:t>
            </a:r>
          </a:p>
        </p:txBody>
      </p:sp>
      <p:sp>
        <p:nvSpPr>
          <p:cNvPr id="2" name="TextBox 1">
            <a:extLst>
              <a:ext uri="{FF2B5EF4-FFF2-40B4-BE49-F238E27FC236}">
                <a16:creationId xmlns:a16="http://schemas.microsoft.com/office/drawing/2014/main" id="{8A6D2DEC-9003-8B45-A801-233DD9C0EE6E}"/>
              </a:ext>
            </a:extLst>
          </p:cNvPr>
          <p:cNvSpPr txBox="1"/>
          <p:nvPr/>
        </p:nvSpPr>
        <p:spPr>
          <a:xfrm>
            <a:off x="9947803" y="2461205"/>
            <a:ext cx="2650981" cy="3416320"/>
          </a:xfrm>
          <a:prstGeom prst="rect">
            <a:avLst/>
          </a:prstGeom>
          <a:noFill/>
        </p:spPr>
        <p:txBody>
          <a:bodyPr wrap="square" rtlCol="0">
            <a:spAutoFit/>
          </a:bodyPr>
          <a:lstStyle/>
          <a:p>
            <a:r>
              <a:rPr lang="en-US" b="1" dirty="0">
                <a:solidFill>
                  <a:srgbClr val="C00000"/>
                </a:solidFill>
              </a:rPr>
              <a:t>Anecdote about me:</a:t>
            </a:r>
          </a:p>
          <a:p>
            <a:endParaRPr lang="en-US" b="1" dirty="0">
              <a:solidFill>
                <a:srgbClr val="C00000"/>
              </a:solidFill>
            </a:endParaRPr>
          </a:p>
          <a:p>
            <a:r>
              <a:rPr lang="en-US" b="1" dirty="0">
                <a:solidFill>
                  <a:srgbClr val="C00000"/>
                </a:solidFill>
              </a:rPr>
              <a:t>95% FEV</a:t>
            </a:r>
            <a:r>
              <a:rPr lang="en-US" b="1" baseline="-25000" dirty="0">
                <a:solidFill>
                  <a:srgbClr val="C00000"/>
                </a:solidFill>
              </a:rPr>
              <a:t>1</a:t>
            </a:r>
            <a:r>
              <a:rPr lang="en-US" b="1" dirty="0">
                <a:solidFill>
                  <a:srgbClr val="C00000"/>
                </a:solidFill>
              </a:rPr>
              <a:t> </a:t>
            </a:r>
          </a:p>
          <a:p>
            <a:endParaRPr lang="en-US" b="1" dirty="0">
              <a:solidFill>
                <a:srgbClr val="C00000"/>
              </a:solidFill>
            </a:endParaRPr>
          </a:p>
          <a:p>
            <a:r>
              <a:rPr lang="en-US" b="1" dirty="0">
                <a:solidFill>
                  <a:srgbClr val="C00000"/>
                </a:solidFill>
              </a:rPr>
              <a:t>Started </a:t>
            </a:r>
            <a:r>
              <a:rPr lang="en-US" b="1" dirty="0" err="1">
                <a:solidFill>
                  <a:srgbClr val="C00000"/>
                </a:solidFill>
              </a:rPr>
              <a:t>Trikafta</a:t>
            </a:r>
            <a:r>
              <a:rPr lang="en-US" b="1" dirty="0">
                <a:solidFill>
                  <a:srgbClr val="C00000"/>
                </a:solidFill>
              </a:rPr>
              <a:t> </a:t>
            </a:r>
          </a:p>
          <a:p>
            <a:endParaRPr lang="en-US" b="1" dirty="0">
              <a:solidFill>
                <a:srgbClr val="C00000"/>
              </a:solidFill>
            </a:endParaRPr>
          </a:p>
          <a:p>
            <a:r>
              <a:rPr lang="en-US" b="1" dirty="0">
                <a:solidFill>
                  <a:srgbClr val="C00000"/>
                </a:solidFill>
              </a:rPr>
              <a:t>Now:</a:t>
            </a:r>
          </a:p>
          <a:p>
            <a:pPr marL="342900" indent="-342900">
              <a:buFont typeface="+mj-lt"/>
              <a:buAutoNum type="arabicPeriod"/>
            </a:pPr>
            <a:r>
              <a:rPr lang="en-US" b="1" dirty="0">
                <a:solidFill>
                  <a:srgbClr val="C00000"/>
                </a:solidFill>
              </a:rPr>
              <a:t>better sleeping</a:t>
            </a:r>
          </a:p>
          <a:p>
            <a:pPr marL="342900" indent="-342900">
              <a:buFont typeface="+mj-lt"/>
              <a:buAutoNum type="arabicPeriod"/>
            </a:pPr>
            <a:r>
              <a:rPr lang="en-US" b="1" dirty="0">
                <a:solidFill>
                  <a:srgbClr val="C00000"/>
                </a:solidFill>
              </a:rPr>
              <a:t>0 cough </a:t>
            </a:r>
          </a:p>
          <a:p>
            <a:pPr marL="342900" indent="-342900">
              <a:buFont typeface="+mj-lt"/>
              <a:buAutoNum type="arabicPeriod"/>
            </a:pPr>
            <a:r>
              <a:rPr lang="en-US" b="1" dirty="0">
                <a:solidFill>
                  <a:srgbClr val="C00000"/>
                </a:solidFill>
              </a:rPr>
              <a:t>gained 1h daily treatment</a:t>
            </a:r>
          </a:p>
          <a:p>
            <a:pPr marL="342900" indent="-342900">
              <a:buFont typeface="+mj-lt"/>
              <a:buAutoNum type="arabicPeriod"/>
            </a:pPr>
            <a:r>
              <a:rPr lang="en-US" b="1" dirty="0">
                <a:solidFill>
                  <a:srgbClr val="C00000"/>
                </a:solidFill>
              </a:rPr>
              <a:t>110% </a:t>
            </a:r>
          </a:p>
        </p:txBody>
      </p:sp>
      <p:sp>
        <p:nvSpPr>
          <p:cNvPr id="12" name="TextBox 11">
            <a:extLst>
              <a:ext uri="{FF2B5EF4-FFF2-40B4-BE49-F238E27FC236}">
                <a16:creationId xmlns:a16="http://schemas.microsoft.com/office/drawing/2014/main" id="{059AFFF1-2A27-484F-BFB2-24DEC1F18E3D}"/>
              </a:ext>
            </a:extLst>
          </p:cNvPr>
          <p:cNvSpPr txBox="1"/>
          <p:nvPr/>
        </p:nvSpPr>
        <p:spPr>
          <a:xfrm>
            <a:off x="461930" y="5854151"/>
            <a:ext cx="2059695" cy="646331"/>
          </a:xfrm>
          <a:prstGeom prst="rect">
            <a:avLst/>
          </a:prstGeom>
          <a:noFill/>
        </p:spPr>
        <p:txBody>
          <a:bodyPr wrap="square" rtlCol="0">
            <a:spAutoFit/>
          </a:bodyPr>
          <a:lstStyle/>
          <a:p>
            <a:pPr algn="ctr"/>
            <a:r>
              <a:rPr lang="en-US" b="1" dirty="0">
                <a:solidFill>
                  <a:schemeClr val="accent1"/>
                </a:solidFill>
              </a:rPr>
              <a:t>Inverted signals: cough reduction!</a:t>
            </a:r>
          </a:p>
        </p:txBody>
      </p:sp>
      <p:sp>
        <p:nvSpPr>
          <p:cNvPr id="13" name="Left Brace 12">
            <a:extLst>
              <a:ext uri="{FF2B5EF4-FFF2-40B4-BE49-F238E27FC236}">
                <a16:creationId xmlns:a16="http://schemas.microsoft.com/office/drawing/2014/main" id="{90F25083-CC6D-AC4B-8710-D649FD807703}"/>
              </a:ext>
            </a:extLst>
          </p:cNvPr>
          <p:cNvSpPr/>
          <p:nvPr/>
        </p:nvSpPr>
        <p:spPr>
          <a:xfrm>
            <a:off x="2726831" y="5779911"/>
            <a:ext cx="129258" cy="794812"/>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4607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FB168-36E9-2E4B-9855-951B00FCB4A0}"/>
              </a:ext>
            </a:extLst>
          </p:cNvPr>
          <p:cNvPicPr>
            <a:picLocks noChangeAspect="1"/>
          </p:cNvPicPr>
          <p:nvPr/>
        </p:nvPicPr>
        <p:blipFill rotWithShape="1">
          <a:blip r:embed="rId3"/>
          <a:srcRect t="6389"/>
          <a:stretch/>
        </p:blipFill>
        <p:spPr>
          <a:xfrm>
            <a:off x="2717611" y="2377666"/>
            <a:ext cx="7006167" cy="4334666"/>
          </a:xfrm>
          <a:prstGeom prst="rect">
            <a:avLst/>
          </a:prstGeom>
        </p:spPr>
      </p:pic>
      <p:sp>
        <p:nvSpPr>
          <p:cNvPr id="6" name="TextBox 5">
            <a:extLst>
              <a:ext uri="{FF2B5EF4-FFF2-40B4-BE49-F238E27FC236}">
                <a16:creationId xmlns:a16="http://schemas.microsoft.com/office/drawing/2014/main" id="{B8C1275E-0FA5-0542-9277-B11EB7921ACD}"/>
              </a:ext>
            </a:extLst>
          </p:cNvPr>
          <p:cNvSpPr txBox="1"/>
          <p:nvPr/>
        </p:nvSpPr>
        <p:spPr>
          <a:xfrm>
            <a:off x="423334" y="226483"/>
            <a:ext cx="2178802" cy="646331"/>
          </a:xfrm>
          <a:prstGeom prst="rect">
            <a:avLst/>
          </a:prstGeom>
          <a:noFill/>
        </p:spPr>
        <p:txBody>
          <a:bodyPr wrap="none" rtlCol="0">
            <a:spAutoFit/>
          </a:bodyPr>
          <a:lstStyle/>
          <a:p>
            <a:r>
              <a:rPr lang="en-US" b="1" dirty="0"/>
              <a:t>Clinical data: </a:t>
            </a:r>
          </a:p>
          <a:p>
            <a:r>
              <a:rPr lang="en-US" dirty="0"/>
              <a:t>Bimonthly recordings</a:t>
            </a:r>
          </a:p>
        </p:txBody>
      </p:sp>
      <p:sp>
        <p:nvSpPr>
          <p:cNvPr id="7" name="TextBox 6">
            <a:extLst>
              <a:ext uri="{FF2B5EF4-FFF2-40B4-BE49-F238E27FC236}">
                <a16:creationId xmlns:a16="http://schemas.microsoft.com/office/drawing/2014/main" id="{3CEE717D-B37A-564C-AC2B-0DF3EB602954}"/>
              </a:ext>
            </a:extLst>
          </p:cNvPr>
          <p:cNvSpPr txBox="1"/>
          <p:nvPr/>
        </p:nvSpPr>
        <p:spPr>
          <a:xfrm>
            <a:off x="265943" y="2375424"/>
            <a:ext cx="2508700" cy="923330"/>
          </a:xfrm>
          <a:prstGeom prst="rect">
            <a:avLst/>
          </a:prstGeom>
          <a:noFill/>
        </p:spPr>
        <p:txBody>
          <a:bodyPr wrap="none" rtlCol="0">
            <a:spAutoFit/>
          </a:bodyPr>
          <a:lstStyle/>
          <a:p>
            <a:r>
              <a:rPr lang="en-US" b="1" dirty="0"/>
              <a:t>Home monitoring data: </a:t>
            </a:r>
          </a:p>
          <a:p>
            <a:r>
              <a:rPr lang="en-US" dirty="0"/>
              <a:t>Measurements ~3 times </a:t>
            </a:r>
          </a:p>
          <a:p>
            <a:r>
              <a:rPr lang="en-US" dirty="0"/>
              <a:t>per week</a:t>
            </a:r>
          </a:p>
        </p:txBody>
      </p:sp>
      <p:pic>
        <p:nvPicPr>
          <p:cNvPr id="15" name="Picture 14">
            <a:extLst>
              <a:ext uri="{FF2B5EF4-FFF2-40B4-BE49-F238E27FC236}">
                <a16:creationId xmlns:a16="http://schemas.microsoft.com/office/drawing/2014/main" id="{38ED7D55-346A-124D-B001-A761E0260C11}"/>
              </a:ext>
            </a:extLst>
          </p:cNvPr>
          <p:cNvPicPr>
            <a:picLocks noChangeAspect="1"/>
          </p:cNvPicPr>
          <p:nvPr/>
        </p:nvPicPr>
        <p:blipFill>
          <a:blip r:embed="rId4"/>
          <a:stretch>
            <a:fillRect/>
          </a:stretch>
        </p:blipFill>
        <p:spPr>
          <a:xfrm>
            <a:off x="4436985" y="6526597"/>
            <a:ext cx="5097236" cy="303691"/>
          </a:xfrm>
          <a:prstGeom prst="rect">
            <a:avLst/>
          </a:prstGeom>
        </p:spPr>
      </p:pic>
      <p:pic>
        <p:nvPicPr>
          <p:cNvPr id="16" name="Picture 15">
            <a:extLst>
              <a:ext uri="{FF2B5EF4-FFF2-40B4-BE49-F238E27FC236}">
                <a16:creationId xmlns:a16="http://schemas.microsoft.com/office/drawing/2014/main" id="{E62E3B6A-A9D7-0B48-9888-484A3863DF87}"/>
              </a:ext>
            </a:extLst>
          </p:cNvPr>
          <p:cNvPicPr>
            <a:picLocks noChangeAspect="1"/>
          </p:cNvPicPr>
          <p:nvPr/>
        </p:nvPicPr>
        <p:blipFill>
          <a:blip r:embed="rId5"/>
          <a:stretch>
            <a:fillRect/>
          </a:stretch>
        </p:blipFill>
        <p:spPr>
          <a:xfrm>
            <a:off x="2771038" y="112898"/>
            <a:ext cx="6622344" cy="2085832"/>
          </a:xfrm>
          <a:prstGeom prst="rect">
            <a:avLst/>
          </a:prstGeom>
        </p:spPr>
      </p:pic>
      <p:cxnSp>
        <p:nvCxnSpPr>
          <p:cNvPr id="18" name="Straight Connector 17">
            <a:extLst>
              <a:ext uri="{FF2B5EF4-FFF2-40B4-BE49-F238E27FC236}">
                <a16:creationId xmlns:a16="http://schemas.microsoft.com/office/drawing/2014/main" id="{BC9169DE-BB7D-F14B-B1C7-14E1A39A9960}"/>
              </a:ext>
            </a:extLst>
          </p:cNvPr>
          <p:cNvCxnSpPr>
            <a:cxnSpLocks/>
          </p:cNvCxnSpPr>
          <p:nvPr/>
        </p:nvCxnSpPr>
        <p:spPr>
          <a:xfrm>
            <a:off x="0" y="2284458"/>
            <a:ext cx="12192000"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68291B7-CE85-C147-925A-20498A5E94F4}"/>
              </a:ext>
            </a:extLst>
          </p:cNvPr>
          <p:cNvSpPr/>
          <p:nvPr/>
        </p:nvSpPr>
        <p:spPr>
          <a:xfrm>
            <a:off x="7315046" y="41817"/>
            <a:ext cx="4981748" cy="369332"/>
          </a:xfrm>
          <a:prstGeom prst="rect">
            <a:avLst/>
          </a:prstGeom>
        </p:spPr>
        <p:txBody>
          <a:bodyPr wrap="none">
            <a:spAutoFit/>
          </a:bodyPr>
          <a:lstStyle/>
          <a:p>
            <a:r>
              <a:rPr lang="en-US" b="1" dirty="0">
                <a:solidFill>
                  <a:schemeClr val="accent1"/>
                </a:solidFill>
              </a:rPr>
              <a:t>Antibiotic treatments &amp; CFTR modulator therapies</a:t>
            </a:r>
          </a:p>
        </p:txBody>
      </p:sp>
      <p:sp>
        <p:nvSpPr>
          <p:cNvPr id="23" name="TextBox 22">
            <a:extLst>
              <a:ext uri="{FF2B5EF4-FFF2-40B4-BE49-F238E27FC236}">
                <a16:creationId xmlns:a16="http://schemas.microsoft.com/office/drawing/2014/main" id="{2C24C792-5D40-414C-B57F-812E2C35E4B5}"/>
              </a:ext>
            </a:extLst>
          </p:cNvPr>
          <p:cNvSpPr txBox="1"/>
          <p:nvPr/>
        </p:nvSpPr>
        <p:spPr>
          <a:xfrm>
            <a:off x="10277849" y="2652423"/>
            <a:ext cx="1648208" cy="369332"/>
          </a:xfrm>
          <a:prstGeom prst="rect">
            <a:avLst/>
          </a:prstGeom>
          <a:noFill/>
        </p:spPr>
        <p:txBody>
          <a:bodyPr wrap="none" rtlCol="0">
            <a:spAutoFit/>
          </a:bodyPr>
          <a:lstStyle/>
          <a:p>
            <a:r>
              <a:rPr lang="en-US" b="1" dirty="0">
                <a:solidFill>
                  <a:srgbClr val="C00000"/>
                </a:solidFill>
              </a:rPr>
              <a:t>Richness =&gt; ML</a:t>
            </a:r>
          </a:p>
        </p:txBody>
      </p:sp>
      <p:sp>
        <p:nvSpPr>
          <p:cNvPr id="12" name="TextBox 11">
            <a:extLst>
              <a:ext uri="{FF2B5EF4-FFF2-40B4-BE49-F238E27FC236}">
                <a16:creationId xmlns:a16="http://schemas.microsoft.com/office/drawing/2014/main" id="{C3112075-8446-BB43-BAF2-FF688468AAC9}"/>
              </a:ext>
            </a:extLst>
          </p:cNvPr>
          <p:cNvSpPr txBox="1"/>
          <p:nvPr/>
        </p:nvSpPr>
        <p:spPr>
          <a:xfrm>
            <a:off x="461930" y="5854151"/>
            <a:ext cx="2059695" cy="646331"/>
          </a:xfrm>
          <a:prstGeom prst="rect">
            <a:avLst/>
          </a:prstGeom>
          <a:noFill/>
        </p:spPr>
        <p:txBody>
          <a:bodyPr wrap="square" rtlCol="0">
            <a:spAutoFit/>
          </a:bodyPr>
          <a:lstStyle/>
          <a:p>
            <a:pPr algn="ctr"/>
            <a:r>
              <a:rPr lang="en-US" b="1" dirty="0">
                <a:solidFill>
                  <a:schemeClr val="accent1"/>
                </a:solidFill>
              </a:rPr>
              <a:t>Inverted signals: cough reduction!</a:t>
            </a:r>
          </a:p>
        </p:txBody>
      </p:sp>
      <p:sp>
        <p:nvSpPr>
          <p:cNvPr id="13" name="Left Brace 12">
            <a:extLst>
              <a:ext uri="{FF2B5EF4-FFF2-40B4-BE49-F238E27FC236}">
                <a16:creationId xmlns:a16="http://schemas.microsoft.com/office/drawing/2014/main" id="{E76F33D9-03CF-C746-B176-AAB7A8FB0DEE}"/>
              </a:ext>
            </a:extLst>
          </p:cNvPr>
          <p:cNvSpPr/>
          <p:nvPr/>
        </p:nvSpPr>
        <p:spPr>
          <a:xfrm>
            <a:off x="2726831" y="5779911"/>
            <a:ext cx="129258" cy="794812"/>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52922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7B3E9A-2B63-894C-A9BB-409C0E11A7F8}"/>
              </a:ext>
            </a:extLst>
          </p:cNvPr>
          <p:cNvSpPr>
            <a:spLocks noGrp="1"/>
          </p:cNvSpPr>
          <p:nvPr>
            <p:ph type="body" idx="1"/>
          </p:nvPr>
        </p:nvSpPr>
        <p:spPr/>
        <p:txBody>
          <a:bodyPr/>
          <a:lstStyle/>
          <a:p>
            <a:r>
              <a:rPr lang="en-US" dirty="0"/>
              <a:t>Available data (adult population)</a:t>
            </a:r>
          </a:p>
        </p:txBody>
      </p:sp>
      <p:pic>
        <p:nvPicPr>
          <p:cNvPr id="6" name="Picture 5">
            <a:extLst>
              <a:ext uri="{FF2B5EF4-FFF2-40B4-BE49-F238E27FC236}">
                <a16:creationId xmlns:a16="http://schemas.microsoft.com/office/drawing/2014/main" id="{64858C4C-BA4D-3743-A5B5-C1EBC12E96B3}"/>
              </a:ext>
            </a:extLst>
          </p:cNvPr>
          <p:cNvPicPr>
            <a:picLocks noChangeAspect="1"/>
          </p:cNvPicPr>
          <p:nvPr/>
        </p:nvPicPr>
        <p:blipFill>
          <a:blip r:embed="rId3"/>
          <a:stretch>
            <a:fillRect/>
          </a:stretch>
        </p:blipFill>
        <p:spPr>
          <a:xfrm>
            <a:off x="1239574" y="486798"/>
            <a:ext cx="3797300" cy="6371202"/>
          </a:xfrm>
          <a:prstGeom prst="rect">
            <a:avLst/>
          </a:prstGeom>
        </p:spPr>
      </p:pic>
      <p:pic>
        <p:nvPicPr>
          <p:cNvPr id="7" name="Picture 6">
            <a:extLst>
              <a:ext uri="{FF2B5EF4-FFF2-40B4-BE49-F238E27FC236}">
                <a16:creationId xmlns:a16="http://schemas.microsoft.com/office/drawing/2014/main" id="{991773BF-840A-B947-AD8A-044FFEF0D8EB}"/>
              </a:ext>
            </a:extLst>
          </p:cNvPr>
          <p:cNvPicPr>
            <a:picLocks noChangeAspect="1"/>
          </p:cNvPicPr>
          <p:nvPr/>
        </p:nvPicPr>
        <p:blipFill>
          <a:blip r:embed="rId4"/>
          <a:stretch>
            <a:fillRect/>
          </a:stretch>
        </p:blipFill>
        <p:spPr>
          <a:xfrm>
            <a:off x="5811846" y="2169565"/>
            <a:ext cx="5878506" cy="3232168"/>
          </a:xfrm>
          <a:prstGeom prst="rect">
            <a:avLst/>
          </a:prstGeom>
        </p:spPr>
      </p:pic>
      <p:sp>
        <p:nvSpPr>
          <p:cNvPr id="8" name="Doughnut 7">
            <a:extLst>
              <a:ext uri="{FF2B5EF4-FFF2-40B4-BE49-F238E27FC236}">
                <a16:creationId xmlns:a16="http://schemas.microsoft.com/office/drawing/2014/main" id="{EAB52F3F-525A-B145-B415-4673759A7A73}"/>
              </a:ext>
            </a:extLst>
          </p:cNvPr>
          <p:cNvSpPr/>
          <p:nvPr/>
        </p:nvSpPr>
        <p:spPr>
          <a:xfrm>
            <a:off x="3766080" y="1337733"/>
            <a:ext cx="1270794" cy="321734"/>
          </a:xfrm>
          <a:prstGeom prst="donut">
            <a:avLst>
              <a:gd name="adj" fmla="val 111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 Placeholder 2">
            <a:extLst>
              <a:ext uri="{FF2B5EF4-FFF2-40B4-BE49-F238E27FC236}">
                <a16:creationId xmlns:a16="http://schemas.microsoft.com/office/drawing/2014/main" id="{E83EE92D-FF65-6444-809F-D961E03CC9E7}"/>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172841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F5FA7A-77C3-9540-8BA7-4F92428A1108}"/>
              </a:ext>
            </a:extLst>
          </p:cNvPr>
          <p:cNvSpPr>
            <a:spLocks noGrp="1"/>
          </p:cNvSpPr>
          <p:nvPr>
            <p:ph type="body" idx="1"/>
          </p:nvPr>
        </p:nvSpPr>
        <p:spPr/>
        <p:txBody>
          <a:bodyPr/>
          <a:lstStyle/>
          <a:p>
            <a:r>
              <a:rPr lang="en-US" dirty="0"/>
              <a:t>Objectives</a:t>
            </a:r>
          </a:p>
        </p:txBody>
      </p:sp>
      <p:graphicFrame>
        <p:nvGraphicFramePr>
          <p:cNvPr id="5" name="Diagram 4">
            <a:extLst>
              <a:ext uri="{FF2B5EF4-FFF2-40B4-BE49-F238E27FC236}">
                <a16:creationId xmlns:a16="http://schemas.microsoft.com/office/drawing/2014/main" id="{686E6706-01CC-C24B-B355-145AECF2ED69}"/>
              </a:ext>
            </a:extLst>
          </p:cNvPr>
          <p:cNvGraphicFramePr/>
          <p:nvPr>
            <p:extLst>
              <p:ext uri="{D42A27DB-BD31-4B8C-83A1-F6EECF244321}">
                <p14:modId xmlns:p14="http://schemas.microsoft.com/office/powerpoint/2010/main" val="3975222310"/>
              </p:ext>
            </p:extLst>
          </p:nvPr>
        </p:nvGraphicFramePr>
        <p:xfrm>
          <a:off x="2970213"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U-turn Arrow 14">
            <a:extLst>
              <a:ext uri="{FF2B5EF4-FFF2-40B4-BE49-F238E27FC236}">
                <a16:creationId xmlns:a16="http://schemas.microsoft.com/office/drawing/2014/main" id="{7E357597-F4CE-C74E-811C-A18F839BF5D6}"/>
              </a:ext>
            </a:extLst>
          </p:cNvPr>
          <p:cNvSpPr/>
          <p:nvPr/>
        </p:nvSpPr>
        <p:spPr>
          <a:xfrm rot="16200000">
            <a:off x="1009565" y="2436663"/>
            <a:ext cx="2229601" cy="3744894"/>
          </a:xfrm>
          <a:prstGeom prst="uturnArrow">
            <a:avLst>
              <a:gd name="adj1" fmla="val 4650"/>
              <a:gd name="adj2" fmla="val 5544"/>
              <a:gd name="adj3" fmla="val 7858"/>
              <a:gd name="adj4" fmla="val 42150"/>
              <a:gd name="adj5" fmla="val 83889"/>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CCC1E9F6-6D09-BA43-B071-C393262A6C6F}"/>
              </a:ext>
            </a:extLst>
          </p:cNvPr>
          <p:cNvSpPr txBox="1"/>
          <p:nvPr/>
        </p:nvSpPr>
        <p:spPr>
          <a:xfrm>
            <a:off x="678873" y="3832056"/>
            <a:ext cx="2890984" cy="954107"/>
          </a:xfrm>
          <a:prstGeom prst="rect">
            <a:avLst/>
          </a:prstGeom>
          <a:noFill/>
        </p:spPr>
        <p:txBody>
          <a:bodyPr wrap="none" rtlCol="0">
            <a:spAutoFit/>
          </a:bodyPr>
          <a:lstStyle/>
          <a:p>
            <a:r>
              <a:rPr lang="en-US" sz="1400" dirty="0"/>
              <a:t>Clinicians feedback:</a:t>
            </a:r>
          </a:p>
          <a:p>
            <a:r>
              <a:rPr lang="en-US" sz="1400" dirty="0"/>
              <a:t>- Royal Papworth Hospital (UK)</a:t>
            </a:r>
          </a:p>
          <a:p>
            <a:r>
              <a:rPr lang="en-US" sz="1400" dirty="0"/>
              <a:t>- </a:t>
            </a:r>
            <a:r>
              <a:rPr lang="en-US" sz="1400" dirty="0" err="1"/>
              <a:t>Hôpital</a:t>
            </a:r>
            <a:r>
              <a:rPr lang="en-US" sz="1400" dirty="0"/>
              <a:t> Necker (France)</a:t>
            </a:r>
          </a:p>
          <a:p>
            <a:r>
              <a:rPr lang="en-US" sz="1400" dirty="0"/>
              <a:t>- Arizona Health Sciences Center (US)</a:t>
            </a:r>
          </a:p>
        </p:txBody>
      </p:sp>
      <p:sp>
        <p:nvSpPr>
          <p:cNvPr id="18" name="Text Placeholder 2">
            <a:extLst>
              <a:ext uri="{FF2B5EF4-FFF2-40B4-BE49-F238E27FC236}">
                <a16:creationId xmlns:a16="http://schemas.microsoft.com/office/drawing/2014/main" id="{B9DC0933-1164-2E4A-B38A-AA70E009D3FC}"/>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235408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samples</a:t>
            </a:r>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398386"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 name="Text Placeholder 4">
            <a:extLst>
              <a:ext uri="{FF2B5EF4-FFF2-40B4-BE49-F238E27FC236}">
                <a16:creationId xmlns:a16="http://schemas.microsoft.com/office/drawing/2014/main" id="{8B74AB66-8341-D045-B4E4-4890757FF384}"/>
              </a:ext>
            </a:extLst>
          </p:cNvPr>
          <p:cNvSpPr>
            <a:spLocks noGrp="1"/>
          </p:cNvSpPr>
          <p:nvPr>
            <p:ph type="body" idx="13"/>
          </p:nvPr>
        </p:nvSpPr>
        <p:spPr/>
        <p:txBody>
          <a:bodyPr/>
          <a:lstStyle/>
          <a:p>
            <a:r>
              <a:rPr lang="en-US" dirty="0"/>
              <a:t>Material and methods</a:t>
            </a:r>
          </a:p>
        </p:txBody>
      </p:sp>
      <p:cxnSp>
        <p:nvCxnSpPr>
          <p:cNvPr id="56" name="Straight Arrow Connector 55">
            <a:extLst>
              <a:ext uri="{FF2B5EF4-FFF2-40B4-BE49-F238E27FC236}">
                <a16:creationId xmlns:a16="http://schemas.microsoft.com/office/drawing/2014/main" id="{E9E334AD-CF58-C544-9935-22E40E0AA163}"/>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E70EF5DE-2AFB-7E41-B354-17214FAF8775}"/>
              </a:ext>
            </a:extLst>
          </p:cNvPr>
          <p:cNvSpPr txBox="1"/>
          <p:nvPr/>
        </p:nvSpPr>
        <p:spPr>
          <a:xfrm>
            <a:off x="1975176" y="4403856"/>
            <a:ext cx="1555668" cy="369332"/>
          </a:xfrm>
          <a:prstGeom prst="rect">
            <a:avLst/>
          </a:prstGeom>
          <a:noFill/>
        </p:spPr>
        <p:txBody>
          <a:bodyPr wrap="square" rtlCol="0">
            <a:spAutoFit/>
          </a:bodyPr>
          <a:lstStyle/>
          <a:p>
            <a:r>
              <a:rPr lang="en-US" b="1" dirty="0"/>
              <a:t>D</a:t>
            </a:r>
          </a:p>
        </p:txBody>
      </p:sp>
      <p:sp>
        <p:nvSpPr>
          <p:cNvPr id="69" name="TextBox 68">
            <a:extLst>
              <a:ext uri="{FF2B5EF4-FFF2-40B4-BE49-F238E27FC236}">
                <a16:creationId xmlns:a16="http://schemas.microsoft.com/office/drawing/2014/main" id="{EC514378-98C9-8B41-A8A8-49C189A121B1}"/>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3067583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alignment</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398386"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cxnSp>
        <p:nvCxnSpPr>
          <p:cNvPr id="67" name="Straight Arrow Connector 66">
            <a:extLst>
              <a:ext uri="{FF2B5EF4-FFF2-40B4-BE49-F238E27FC236}">
                <a16:creationId xmlns:a16="http://schemas.microsoft.com/office/drawing/2014/main" id="{DA38097A-68B6-F647-B71C-D6754ED0B5B2}"/>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CE6F09B6-B7C1-FD47-9E5B-7909EF329094}"/>
              </a:ext>
            </a:extLst>
          </p:cNvPr>
          <p:cNvSpPr txBox="1"/>
          <p:nvPr/>
        </p:nvSpPr>
        <p:spPr>
          <a:xfrm>
            <a:off x="1975176" y="4403856"/>
            <a:ext cx="1555668" cy="369332"/>
          </a:xfrm>
          <a:prstGeom prst="rect">
            <a:avLst/>
          </a:prstGeom>
          <a:noFill/>
        </p:spPr>
        <p:txBody>
          <a:bodyPr wrap="square" rtlCol="0">
            <a:spAutoFit/>
          </a:bodyPr>
          <a:lstStyle/>
          <a:p>
            <a:r>
              <a:rPr lang="en-US" b="1" dirty="0"/>
              <a:t>D</a:t>
            </a:r>
          </a:p>
        </p:txBody>
      </p:sp>
      <p:cxnSp>
        <p:nvCxnSpPr>
          <p:cNvPr id="71" name="Straight Arrow Connector 70">
            <a:extLst>
              <a:ext uri="{FF2B5EF4-FFF2-40B4-BE49-F238E27FC236}">
                <a16:creationId xmlns:a16="http://schemas.microsoft.com/office/drawing/2014/main" id="{74496CBD-F1A5-2F45-A84B-548F738CE50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56D82B0D-248A-FE46-96E9-3D1DFD3F43DA}"/>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40480EAA-5498-2B47-AB9A-A49C564A61CC}"/>
              </a:ext>
            </a:extLst>
          </p:cNvPr>
          <p:cNvSpPr txBox="1"/>
          <p:nvPr/>
        </p:nvSpPr>
        <p:spPr>
          <a:xfrm>
            <a:off x="6224861" y="3906790"/>
            <a:ext cx="55421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N</a:t>
            </a:r>
          </a:p>
        </p:txBody>
      </p:sp>
      <p:sp>
        <p:nvSpPr>
          <p:cNvPr id="74" name="TextBox 73">
            <a:extLst>
              <a:ext uri="{FF2B5EF4-FFF2-40B4-BE49-F238E27FC236}">
                <a16:creationId xmlns:a16="http://schemas.microsoft.com/office/drawing/2014/main" id="{C9E37BA1-ABA0-594C-9477-E6DBC53740D9}"/>
              </a:ext>
            </a:extLst>
          </p:cNvPr>
          <p:cNvSpPr txBox="1"/>
          <p:nvPr/>
        </p:nvSpPr>
        <p:spPr>
          <a:xfrm>
            <a:off x="5817713" y="2845995"/>
            <a:ext cx="1555668"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75" name="TextBox 74">
            <a:extLst>
              <a:ext uri="{FF2B5EF4-FFF2-40B4-BE49-F238E27FC236}">
                <a16:creationId xmlns:a16="http://schemas.microsoft.com/office/drawing/2014/main" id="{261BA92C-EB7B-924B-ABCF-9A8C971840D8}"/>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76" name="Rectangle 75">
            <a:extLst>
              <a:ext uri="{FF2B5EF4-FFF2-40B4-BE49-F238E27FC236}">
                <a16:creationId xmlns:a16="http://schemas.microsoft.com/office/drawing/2014/main" id="{8C24866B-9AB5-0C49-9945-EDBFDFFEF2E8}"/>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78" name="TextBox 77">
            <a:extLst>
              <a:ext uri="{FF2B5EF4-FFF2-40B4-BE49-F238E27FC236}">
                <a16:creationId xmlns:a16="http://schemas.microsoft.com/office/drawing/2014/main" id="{DB767519-E37F-0944-A167-342725942FEA}"/>
              </a:ext>
            </a:extLst>
          </p:cNvPr>
          <p:cNvSpPr txBox="1"/>
          <p:nvPr/>
        </p:nvSpPr>
        <p:spPr>
          <a:xfrm>
            <a:off x="8047994" y="3933092"/>
            <a:ext cx="1555668" cy="369332"/>
          </a:xfrm>
          <a:prstGeom prst="rect">
            <a:avLst/>
          </a:prstGeom>
          <a:noFill/>
        </p:spPr>
        <p:txBody>
          <a:bodyPr wrap="square" rtlCol="0">
            <a:spAutoFit/>
          </a:bodyPr>
          <a:lstStyle/>
          <a:p>
            <a:r>
              <a:rPr lang="en-US" b="1" dirty="0"/>
              <a:t>D</a:t>
            </a:r>
          </a:p>
        </p:txBody>
      </p:sp>
      <p:cxnSp>
        <p:nvCxnSpPr>
          <p:cNvPr id="79" name="Straight Arrow Connector 78">
            <a:extLst>
              <a:ext uri="{FF2B5EF4-FFF2-40B4-BE49-F238E27FC236}">
                <a16:creationId xmlns:a16="http://schemas.microsoft.com/office/drawing/2014/main" id="{1C5B8E32-C1C8-A949-8DC7-7165A8C32CE6}"/>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4FAFBD86-299A-A54B-B88F-62853DA4B884}"/>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Shifted interventions</a:t>
            </a:r>
            <a:endParaRPr lang="en-US" sz="1600" u="sng" baseline="-25000" dirty="0"/>
          </a:p>
        </p:txBody>
      </p:sp>
      <p:sp>
        <p:nvSpPr>
          <p:cNvPr id="99" name="TextBox 98">
            <a:extLst>
              <a:ext uri="{FF2B5EF4-FFF2-40B4-BE49-F238E27FC236}">
                <a16:creationId xmlns:a16="http://schemas.microsoft.com/office/drawing/2014/main" id="{41C674FF-0A6D-4645-892D-9CF4B6EBD1AE}"/>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2736006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averaging</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0234FCB-A323-704C-A3E7-1CCA5EBB6843}"/>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C808DD-6955-9F44-8034-5AD168066F00}"/>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2" name="Straight Arrow Connector 11">
            <a:extLst>
              <a:ext uri="{FF2B5EF4-FFF2-40B4-BE49-F238E27FC236}">
                <a16:creationId xmlns:a16="http://schemas.microsoft.com/office/drawing/2014/main" id="{6AEA5F6C-9EA6-F147-8A32-2C0CCDFEB136}"/>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81B55A-F634-5048-959C-1E50222536CF}"/>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cxnSp>
        <p:nvCxnSpPr>
          <p:cNvPr id="14" name="Straight Arrow Connector 13">
            <a:extLst>
              <a:ext uri="{FF2B5EF4-FFF2-40B4-BE49-F238E27FC236}">
                <a16:creationId xmlns:a16="http://schemas.microsoft.com/office/drawing/2014/main" id="{04BAD082-93E4-7C4D-88FF-DDA8FE3E03C4}"/>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E83FAA-12FA-EC43-A05E-6D94527D0753}"/>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C7E1873-E7D9-2548-800D-CFE3FE1107E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13797C7-A65B-2643-977A-DE78755B8C93}"/>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2F97FB8-A829-C349-B742-B247FC6DADB5}"/>
              </a:ext>
            </a:extLst>
          </p:cNvPr>
          <p:cNvSpPr txBox="1"/>
          <p:nvPr/>
        </p:nvSpPr>
        <p:spPr>
          <a:xfrm>
            <a:off x="6224861" y="3906790"/>
            <a:ext cx="55421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N</a:t>
            </a:r>
          </a:p>
        </p:txBody>
      </p:sp>
      <p:sp>
        <p:nvSpPr>
          <p:cNvPr id="28" name="TextBox 27">
            <a:extLst>
              <a:ext uri="{FF2B5EF4-FFF2-40B4-BE49-F238E27FC236}">
                <a16:creationId xmlns:a16="http://schemas.microsoft.com/office/drawing/2014/main" id="{1B65A8A5-BA04-404B-B1BF-12DD39D152A4}"/>
              </a:ext>
            </a:extLst>
          </p:cNvPr>
          <p:cNvSpPr txBox="1"/>
          <p:nvPr/>
        </p:nvSpPr>
        <p:spPr>
          <a:xfrm>
            <a:off x="5817713" y="2845995"/>
            <a:ext cx="1555668"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29" name="TextBox 28">
            <a:extLst>
              <a:ext uri="{FF2B5EF4-FFF2-40B4-BE49-F238E27FC236}">
                <a16:creationId xmlns:a16="http://schemas.microsoft.com/office/drawing/2014/main" id="{D241AA63-F190-7048-9D6C-ABCD9252001D}"/>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30" name="Rectangle 29">
            <a:extLst>
              <a:ext uri="{FF2B5EF4-FFF2-40B4-BE49-F238E27FC236}">
                <a16:creationId xmlns:a16="http://schemas.microsoft.com/office/drawing/2014/main" id="{736EBB82-28EB-A541-AA67-C204FAE8A380}"/>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32" name="TextBox 31">
            <a:extLst>
              <a:ext uri="{FF2B5EF4-FFF2-40B4-BE49-F238E27FC236}">
                <a16:creationId xmlns:a16="http://schemas.microsoft.com/office/drawing/2014/main" id="{DC5A648C-005F-D442-9849-1E013F2D2654}"/>
              </a:ext>
            </a:extLst>
          </p:cNvPr>
          <p:cNvSpPr txBox="1"/>
          <p:nvPr/>
        </p:nvSpPr>
        <p:spPr>
          <a:xfrm>
            <a:off x="8047994" y="3933092"/>
            <a:ext cx="1555668" cy="369332"/>
          </a:xfrm>
          <a:prstGeom prst="rect">
            <a:avLst/>
          </a:prstGeom>
          <a:noFill/>
        </p:spPr>
        <p:txBody>
          <a:bodyPr wrap="square" rtlCol="0">
            <a:spAutoFit/>
          </a:bodyPr>
          <a:lstStyle/>
          <a:p>
            <a:r>
              <a:rPr lang="en-US" b="1" dirty="0"/>
              <a:t>D</a:t>
            </a:r>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398386"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39" name="Right Arrow 38">
            <a:extLst>
              <a:ext uri="{FF2B5EF4-FFF2-40B4-BE49-F238E27FC236}">
                <a16:creationId xmlns:a16="http://schemas.microsoft.com/office/drawing/2014/main" id="{978A5D1E-E486-1842-B0CF-105EEFE881B3}"/>
              </a:ext>
            </a:extLst>
          </p:cNvPr>
          <p:cNvSpPr/>
          <p:nvPr/>
        </p:nvSpPr>
        <p:spPr>
          <a:xfrm rot="5400000">
            <a:off x="10014875" y="4172593"/>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66B052-56C3-F346-966F-6AAB0F78FB9B}"/>
              </a:ext>
            </a:extLst>
          </p:cNvPr>
          <p:cNvSpPr txBox="1"/>
          <p:nvPr/>
        </p:nvSpPr>
        <p:spPr>
          <a:xfrm>
            <a:off x="10838287" y="4366952"/>
            <a:ext cx="1555668" cy="369332"/>
          </a:xfrm>
          <a:prstGeom prst="rect">
            <a:avLst/>
          </a:prstGeom>
          <a:noFill/>
        </p:spPr>
        <p:txBody>
          <a:bodyPr wrap="square" rtlCol="0">
            <a:spAutoFit/>
          </a:bodyPr>
          <a:lstStyle/>
          <a:p>
            <a:r>
              <a:rPr lang="en-US" b="1" dirty="0"/>
              <a:t>Averaging</a:t>
            </a:r>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7" name="Freeform 56">
            <a:extLst>
              <a:ext uri="{FF2B5EF4-FFF2-40B4-BE49-F238E27FC236}">
                <a16:creationId xmlns:a16="http://schemas.microsoft.com/office/drawing/2014/main" id="{AB667354-C6A1-B64A-8EBB-5E9254C3F1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BA21279-E715-4041-8E85-6DBF9408D18C}"/>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BA97112F-4B20-904E-9178-198A5376AF00}"/>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61">
            <a:extLst>
              <a:ext uri="{FF2B5EF4-FFF2-40B4-BE49-F238E27FC236}">
                <a16:creationId xmlns:a16="http://schemas.microsoft.com/office/drawing/2014/main" id="{42FBFBCC-E768-2E4D-B9CA-D02E32A8C8C9}"/>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CBC3487B-7C3B-EE4D-AF0F-E52C19C302B7}"/>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E38EF61E-6F5F-A84B-83AF-00EE1EA2F1D6}"/>
              </a:ext>
            </a:extLst>
          </p:cNvPr>
          <p:cNvSpPr txBox="1"/>
          <p:nvPr/>
        </p:nvSpPr>
        <p:spPr>
          <a:xfrm>
            <a:off x="1804696" y="4403856"/>
            <a:ext cx="810384" cy="369332"/>
          </a:xfrm>
          <a:prstGeom prst="rect">
            <a:avLst/>
          </a:prstGeom>
          <a:noFill/>
        </p:spPr>
        <p:txBody>
          <a:bodyPr wrap="square" rtlCol="0">
            <a:spAutoFit/>
          </a:bodyPr>
          <a:lstStyle/>
          <a:p>
            <a:r>
              <a:rPr lang="en-US" b="1" dirty="0"/>
              <a:t>D=20</a:t>
            </a:r>
          </a:p>
        </p:txBody>
      </p:sp>
      <p:sp>
        <p:nvSpPr>
          <p:cNvPr id="72" name="TextBox 71">
            <a:extLst>
              <a:ext uri="{FF2B5EF4-FFF2-40B4-BE49-F238E27FC236}">
                <a16:creationId xmlns:a16="http://schemas.microsoft.com/office/drawing/2014/main" id="{968680EB-E2F4-B449-AAA5-E1C0CCDB5016}"/>
              </a:ext>
            </a:extLst>
          </p:cNvPr>
          <p:cNvSpPr txBox="1"/>
          <p:nvPr/>
        </p:nvSpPr>
        <p:spPr>
          <a:xfrm>
            <a:off x="7222493" y="4576417"/>
            <a:ext cx="725728" cy="369332"/>
          </a:xfrm>
          <a:prstGeom prst="rect">
            <a:avLst/>
          </a:prstGeom>
          <a:noFill/>
        </p:spPr>
        <p:txBody>
          <a:bodyPr wrap="square" rtlCol="0">
            <a:spAutoFit/>
          </a:bodyPr>
          <a:lstStyle/>
          <a:p>
            <a:r>
              <a:rPr lang="en-US" b="1" dirty="0"/>
              <a:t>K=35</a:t>
            </a:r>
          </a:p>
        </p:txBody>
      </p:sp>
      <p:sp>
        <p:nvSpPr>
          <p:cNvPr id="74" name="TextBox 73">
            <a:extLst>
              <a:ext uri="{FF2B5EF4-FFF2-40B4-BE49-F238E27FC236}">
                <a16:creationId xmlns:a16="http://schemas.microsoft.com/office/drawing/2014/main" id="{54297EF8-0300-054C-8651-2E30CECFA90B}"/>
              </a:ext>
            </a:extLst>
          </p:cNvPr>
          <p:cNvSpPr txBox="1"/>
          <p:nvPr/>
        </p:nvSpPr>
        <p:spPr>
          <a:xfrm>
            <a:off x="3584003" y="3352758"/>
            <a:ext cx="1592475" cy="338554"/>
          </a:xfrm>
          <a:prstGeom prst="rect">
            <a:avLst/>
          </a:prstGeom>
          <a:noFill/>
          <a:ln>
            <a:noFill/>
          </a:ln>
        </p:spPr>
        <p:txBody>
          <a:bodyPr wrap="square" rtlCol="0">
            <a:spAutoFit/>
          </a:bodyPr>
          <a:lstStyle/>
          <a:p>
            <a:r>
              <a:rPr lang="en-US" sz="1600" b="1" dirty="0">
                <a:solidFill>
                  <a:srgbClr val="C00000"/>
                </a:solidFill>
              </a:rPr>
              <a:t>Max offset = 15</a:t>
            </a:r>
          </a:p>
        </p:txBody>
      </p:sp>
      <p:sp>
        <p:nvSpPr>
          <p:cNvPr id="77" name="Rectangle 76">
            <a:extLst>
              <a:ext uri="{FF2B5EF4-FFF2-40B4-BE49-F238E27FC236}">
                <a16:creationId xmlns:a16="http://schemas.microsoft.com/office/drawing/2014/main" id="{3D9D0D20-3594-D84F-B755-48BDE3A0E12B}"/>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F63A1BB9-53D7-2C46-9186-41BFA89883CA}"/>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79" name="TextBox 78">
            <a:extLst>
              <a:ext uri="{FF2B5EF4-FFF2-40B4-BE49-F238E27FC236}">
                <a16:creationId xmlns:a16="http://schemas.microsoft.com/office/drawing/2014/main" id="{7700E0EB-5115-7F40-B8D5-03CB316E3C07}"/>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Shifted interventions</a:t>
            </a:r>
            <a:endParaRPr lang="en-US" sz="1600" u="sng" baseline="-25000" dirty="0"/>
          </a:p>
        </p:txBody>
      </p:sp>
      <p:sp>
        <p:nvSpPr>
          <p:cNvPr id="81" name="TextBox 80">
            <a:extLst>
              <a:ext uri="{FF2B5EF4-FFF2-40B4-BE49-F238E27FC236}">
                <a16:creationId xmlns:a16="http://schemas.microsoft.com/office/drawing/2014/main" id="{6DFCFE81-9606-2849-B40E-F90258766BDE}"/>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3069011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numerical stability</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4" name="Rectangle 3">
            <a:extLst>
              <a:ext uri="{FF2B5EF4-FFF2-40B4-BE49-F238E27FC236}">
                <a16:creationId xmlns:a16="http://schemas.microsoft.com/office/drawing/2014/main" id="{1D7CFDCE-4E18-9045-90A8-06C5AD3C7ACB}"/>
              </a:ext>
            </a:extLst>
          </p:cNvPr>
          <p:cNvSpPr/>
          <p:nvPr/>
        </p:nvSpPr>
        <p:spPr>
          <a:xfrm>
            <a:off x="6958842" y="3516199"/>
            <a:ext cx="66697" cy="64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DBEF7B-4209-6D42-AC67-54847933A9F2}"/>
              </a:ext>
            </a:extLst>
          </p:cNvPr>
          <p:cNvSpPr/>
          <p:nvPr/>
        </p:nvSpPr>
        <p:spPr>
          <a:xfrm>
            <a:off x="6960577" y="518770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9E370D-4861-E449-915D-530A876CED2E}"/>
              </a:ext>
            </a:extLst>
          </p:cNvPr>
          <p:cNvSpPr/>
          <p:nvPr/>
        </p:nvSpPr>
        <p:spPr>
          <a:xfrm>
            <a:off x="6388080" y="5175447"/>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0234FCB-A323-704C-A3E7-1CCA5EBB6843}"/>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C808DD-6955-9F44-8034-5AD168066F00}"/>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2" name="Straight Arrow Connector 11">
            <a:extLst>
              <a:ext uri="{FF2B5EF4-FFF2-40B4-BE49-F238E27FC236}">
                <a16:creationId xmlns:a16="http://schemas.microsoft.com/office/drawing/2014/main" id="{6AEA5F6C-9EA6-F147-8A32-2C0CCDFEB136}"/>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81B55A-F634-5048-959C-1E50222536CF}"/>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cxnSp>
        <p:nvCxnSpPr>
          <p:cNvPr id="14" name="Straight Arrow Connector 13">
            <a:extLst>
              <a:ext uri="{FF2B5EF4-FFF2-40B4-BE49-F238E27FC236}">
                <a16:creationId xmlns:a16="http://schemas.microsoft.com/office/drawing/2014/main" id="{04BAD082-93E4-7C4D-88FF-DDA8FE3E03C4}"/>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429EB6D-BC28-C645-BF91-B11E4F6B9DC1}"/>
              </a:ext>
            </a:extLst>
          </p:cNvPr>
          <p:cNvSpPr txBox="1"/>
          <p:nvPr/>
        </p:nvSpPr>
        <p:spPr>
          <a:xfrm>
            <a:off x="1804696" y="4403856"/>
            <a:ext cx="810384" cy="369332"/>
          </a:xfrm>
          <a:prstGeom prst="rect">
            <a:avLst/>
          </a:prstGeom>
          <a:noFill/>
        </p:spPr>
        <p:txBody>
          <a:bodyPr wrap="square" rtlCol="0">
            <a:spAutoFit/>
          </a:bodyPr>
          <a:lstStyle/>
          <a:p>
            <a:r>
              <a:rPr lang="en-US" b="1" dirty="0"/>
              <a:t>D=20</a:t>
            </a:r>
          </a:p>
        </p:txBody>
      </p:sp>
      <p:sp>
        <p:nvSpPr>
          <p:cNvPr id="16" name="TextBox 15">
            <a:extLst>
              <a:ext uri="{FF2B5EF4-FFF2-40B4-BE49-F238E27FC236}">
                <a16:creationId xmlns:a16="http://schemas.microsoft.com/office/drawing/2014/main" id="{856C3ED8-FF92-5C4B-AD47-AFD8ED5FF5F6}"/>
              </a:ext>
            </a:extLst>
          </p:cNvPr>
          <p:cNvSpPr txBox="1"/>
          <p:nvPr/>
        </p:nvSpPr>
        <p:spPr>
          <a:xfrm>
            <a:off x="7222493" y="4576417"/>
            <a:ext cx="725728" cy="369332"/>
          </a:xfrm>
          <a:prstGeom prst="rect">
            <a:avLst/>
          </a:prstGeom>
          <a:noFill/>
        </p:spPr>
        <p:txBody>
          <a:bodyPr wrap="square" rtlCol="0">
            <a:spAutoFit/>
          </a:bodyPr>
          <a:lstStyle/>
          <a:p>
            <a:r>
              <a:rPr lang="en-US" b="1" dirty="0"/>
              <a:t>K=35</a:t>
            </a:r>
          </a:p>
        </p:txBody>
      </p:sp>
      <p:cxnSp>
        <p:nvCxnSpPr>
          <p:cNvPr id="17" name="Straight Arrow Connector 16">
            <a:extLst>
              <a:ext uri="{FF2B5EF4-FFF2-40B4-BE49-F238E27FC236}">
                <a16:creationId xmlns:a16="http://schemas.microsoft.com/office/drawing/2014/main" id="{12E83FAA-12FA-EC43-A05E-6D94527D0753}"/>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20" name="Freeform 19">
            <a:extLst>
              <a:ext uri="{FF2B5EF4-FFF2-40B4-BE49-F238E27FC236}">
                <a16:creationId xmlns:a16="http://schemas.microsoft.com/office/drawing/2014/main" id="{41DFA1B8-5A03-7D4E-8927-149A450DD252}"/>
              </a:ext>
            </a:extLst>
          </p:cNvPr>
          <p:cNvSpPr/>
          <p:nvPr/>
        </p:nvSpPr>
        <p:spPr>
          <a:xfrm flipV="1">
            <a:off x="8749893" y="2097799"/>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1A3F73-2B40-B849-9DD0-51ACB77BB8CD}"/>
              </a:ext>
            </a:extLst>
          </p:cNvPr>
          <p:cNvSpPr/>
          <p:nvPr/>
        </p:nvSpPr>
        <p:spPr>
          <a:xfrm>
            <a:off x="9444069" y="2063903"/>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2" name="Freeform 21">
            <a:extLst>
              <a:ext uri="{FF2B5EF4-FFF2-40B4-BE49-F238E27FC236}">
                <a16:creationId xmlns:a16="http://schemas.microsoft.com/office/drawing/2014/main" id="{54EA5A0A-5BBE-724D-9C47-686DD3D7145F}"/>
              </a:ext>
            </a:extLst>
          </p:cNvPr>
          <p:cNvSpPr/>
          <p:nvPr/>
        </p:nvSpPr>
        <p:spPr>
          <a:xfrm>
            <a:off x="7989336" y="663524"/>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cxnSp>
        <p:nvCxnSpPr>
          <p:cNvPr id="23" name="Straight Arrow Connector 22">
            <a:extLst>
              <a:ext uri="{FF2B5EF4-FFF2-40B4-BE49-F238E27FC236}">
                <a16:creationId xmlns:a16="http://schemas.microsoft.com/office/drawing/2014/main" id="{8C7E1873-E7D9-2548-800D-CFE3FE1107E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13797C7-A65B-2643-977A-DE78755B8C93}"/>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37BC3B5E-659E-5246-9001-2C870A0953DC}"/>
              </a:ext>
            </a:extLst>
          </p:cNvPr>
          <p:cNvSpPr/>
          <p:nvPr/>
        </p:nvSpPr>
        <p:spPr>
          <a:xfrm>
            <a:off x="9355124" y="546586"/>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7" name="TextBox 26">
            <a:extLst>
              <a:ext uri="{FF2B5EF4-FFF2-40B4-BE49-F238E27FC236}">
                <a16:creationId xmlns:a16="http://schemas.microsoft.com/office/drawing/2014/main" id="{E2F97FB8-A829-C349-B742-B247FC6DADB5}"/>
              </a:ext>
            </a:extLst>
          </p:cNvPr>
          <p:cNvSpPr txBox="1"/>
          <p:nvPr/>
        </p:nvSpPr>
        <p:spPr>
          <a:xfrm>
            <a:off x="6224861" y="3906790"/>
            <a:ext cx="55421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N</a:t>
            </a:r>
          </a:p>
        </p:txBody>
      </p:sp>
      <p:sp>
        <p:nvSpPr>
          <p:cNvPr id="28" name="TextBox 27">
            <a:extLst>
              <a:ext uri="{FF2B5EF4-FFF2-40B4-BE49-F238E27FC236}">
                <a16:creationId xmlns:a16="http://schemas.microsoft.com/office/drawing/2014/main" id="{1B65A8A5-BA04-404B-B1BF-12DD39D152A4}"/>
              </a:ext>
            </a:extLst>
          </p:cNvPr>
          <p:cNvSpPr txBox="1"/>
          <p:nvPr/>
        </p:nvSpPr>
        <p:spPr>
          <a:xfrm>
            <a:off x="5817713" y="2845995"/>
            <a:ext cx="1555668"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29" name="TextBox 28">
            <a:extLst>
              <a:ext uri="{FF2B5EF4-FFF2-40B4-BE49-F238E27FC236}">
                <a16:creationId xmlns:a16="http://schemas.microsoft.com/office/drawing/2014/main" id="{D241AA63-F190-7048-9D6C-ABCD9252001D}"/>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30" name="Rectangle 29">
            <a:extLst>
              <a:ext uri="{FF2B5EF4-FFF2-40B4-BE49-F238E27FC236}">
                <a16:creationId xmlns:a16="http://schemas.microsoft.com/office/drawing/2014/main" id="{736EBB82-28EB-A541-AA67-C204FAE8A380}"/>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32" name="TextBox 31">
            <a:extLst>
              <a:ext uri="{FF2B5EF4-FFF2-40B4-BE49-F238E27FC236}">
                <a16:creationId xmlns:a16="http://schemas.microsoft.com/office/drawing/2014/main" id="{DC5A648C-005F-D442-9849-1E013F2D2654}"/>
              </a:ext>
            </a:extLst>
          </p:cNvPr>
          <p:cNvSpPr txBox="1"/>
          <p:nvPr/>
        </p:nvSpPr>
        <p:spPr>
          <a:xfrm>
            <a:off x="8047994" y="3933092"/>
            <a:ext cx="1555668" cy="369332"/>
          </a:xfrm>
          <a:prstGeom prst="rect">
            <a:avLst/>
          </a:prstGeom>
          <a:noFill/>
        </p:spPr>
        <p:txBody>
          <a:bodyPr wrap="square" rtlCol="0">
            <a:spAutoFit/>
          </a:bodyPr>
          <a:lstStyle/>
          <a:p>
            <a:r>
              <a:rPr lang="en-US" b="1" dirty="0"/>
              <a:t>D</a:t>
            </a:r>
          </a:p>
        </p:txBody>
      </p:sp>
      <p:sp>
        <p:nvSpPr>
          <p:cNvPr id="33" name="Rectangle 32">
            <a:extLst>
              <a:ext uri="{FF2B5EF4-FFF2-40B4-BE49-F238E27FC236}">
                <a16:creationId xmlns:a16="http://schemas.microsoft.com/office/drawing/2014/main" id="{CC807881-A800-ED4B-8FC6-896D139F080A}"/>
              </a:ext>
            </a:extLst>
          </p:cNvPr>
          <p:cNvSpPr/>
          <p:nvPr/>
        </p:nvSpPr>
        <p:spPr>
          <a:xfrm>
            <a:off x="5589520" y="77797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3F59F8-9E76-E840-AEA4-5E6069EB12E9}"/>
              </a:ext>
            </a:extLst>
          </p:cNvPr>
          <p:cNvSpPr/>
          <p:nvPr/>
        </p:nvSpPr>
        <p:spPr>
          <a:xfrm>
            <a:off x="6391482" y="2260121"/>
            <a:ext cx="66697" cy="97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698008"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39" name="Right Arrow 38">
            <a:extLst>
              <a:ext uri="{FF2B5EF4-FFF2-40B4-BE49-F238E27FC236}">
                <a16:creationId xmlns:a16="http://schemas.microsoft.com/office/drawing/2014/main" id="{978A5D1E-E486-1842-B0CF-105EEFE881B3}"/>
              </a:ext>
            </a:extLst>
          </p:cNvPr>
          <p:cNvSpPr/>
          <p:nvPr/>
        </p:nvSpPr>
        <p:spPr>
          <a:xfrm rot="5400000">
            <a:off x="10014875" y="4172593"/>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66B052-56C3-F346-966F-6AAB0F78FB9B}"/>
              </a:ext>
            </a:extLst>
          </p:cNvPr>
          <p:cNvSpPr txBox="1"/>
          <p:nvPr/>
        </p:nvSpPr>
        <p:spPr>
          <a:xfrm>
            <a:off x="10838287" y="4366952"/>
            <a:ext cx="1555668" cy="369332"/>
          </a:xfrm>
          <a:prstGeom prst="rect">
            <a:avLst/>
          </a:prstGeom>
          <a:noFill/>
        </p:spPr>
        <p:txBody>
          <a:bodyPr wrap="square" rtlCol="0">
            <a:spAutoFit/>
          </a:bodyPr>
          <a:lstStyle/>
          <a:p>
            <a:r>
              <a:rPr lang="en-US" b="1" dirty="0"/>
              <a:t>Averaging</a:t>
            </a:r>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6" name="Rectangle 55">
            <a:extLst>
              <a:ext uri="{FF2B5EF4-FFF2-40B4-BE49-F238E27FC236}">
                <a16:creationId xmlns:a16="http://schemas.microsoft.com/office/drawing/2014/main" id="{C34543CC-5108-444E-82DC-0F5C73DEAA19}"/>
              </a:ext>
            </a:extLst>
          </p:cNvPr>
          <p:cNvSpPr/>
          <p:nvPr/>
        </p:nvSpPr>
        <p:spPr>
          <a:xfrm>
            <a:off x="5593533" y="5175605"/>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AB667354-C6A1-B64A-8EBB-5E9254C3F1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BA21279-E715-4041-8E85-6DBF9408D18C}"/>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07E00149-862E-A84C-BA3D-1BCF6E0A14D4}"/>
              </a:ext>
            </a:extLst>
          </p:cNvPr>
          <p:cNvSpPr/>
          <p:nvPr/>
        </p:nvSpPr>
        <p:spPr>
          <a:xfrm flipV="1">
            <a:off x="8742637" y="5225630"/>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BA97112F-4B20-904E-9178-198A5376AF00}"/>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60">
            <a:extLst>
              <a:ext uri="{FF2B5EF4-FFF2-40B4-BE49-F238E27FC236}">
                <a16:creationId xmlns:a16="http://schemas.microsoft.com/office/drawing/2014/main" id="{EBC01268-8250-7847-BFF5-39E00F325B23}"/>
              </a:ext>
            </a:extLst>
          </p:cNvPr>
          <p:cNvSpPr/>
          <p:nvPr/>
        </p:nvSpPr>
        <p:spPr>
          <a:xfrm>
            <a:off x="7982080" y="5228268"/>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2" name="Freeform 61">
            <a:extLst>
              <a:ext uri="{FF2B5EF4-FFF2-40B4-BE49-F238E27FC236}">
                <a16:creationId xmlns:a16="http://schemas.microsoft.com/office/drawing/2014/main" id="{42FBFBCC-E768-2E4D-B9CA-D02E32A8C8C9}"/>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68041E2F-51AD-9145-AE7A-662CB35429F2}"/>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8E0CFC1B-4B6E-2841-A518-16B25423DD06}"/>
              </a:ext>
            </a:extLst>
          </p:cNvPr>
          <p:cNvSpPr txBox="1"/>
          <p:nvPr/>
        </p:nvSpPr>
        <p:spPr>
          <a:xfrm>
            <a:off x="3584003" y="3352758"/>
            <a:ext cx="1592475" cy="338554"/>
          </a:xfrm>
          <a:prstGeom prst="rect">
            <a:avLst/>
          </a:prstGeom>
          <a:noFill/>
          <a:ln>
            <a:noFill/>
          </a:ln>
        </p:spPr>
        <p:txBody>
          <a:bodyPr wrap="square" rtlCol="0">
            <a:spAutoFit/>
          </a:bodyPr>
          <a:lstStyle/>
          <a:p>
            <a:r>
              <a:rPr lang="en-US" sz="1600" b="1" dirty="0">
                <a:solidFill>
                  <a:srgbClr val="C00000"/>
                </a:solidFill>
              </a:rPr>
              <a:t>Max offset = 15</a:t>
            </a:r>
          </a:p>
        </p:txBody>
      </p:sp>
      <p:sp>
        <p:nvSpPr>
          <p:cNvPr id="72" name="TextBox 71">
            <a:extLst>
              <a:ext uri="{FF2B5EF4-FFF2-40B4-BE49-F238E27FC236}">
                <a16:creationId xmlns:a16="http://schemas.microsoft.com/office/drawing/2014/main" id="{0147BEC6-8A4D-F54F-9C16-9DEDCBC665A2}"/>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73" name="TextBox 72">
            <a:extLst>
              <a:ext uri="{FF2B5EF4-FFF2-40B4-BE49-F238E27FC236}">
                <a16:creationId xmlns:a16="http://schemas.microsoft.com/office/drawing/2014/main" id="{37BECB6E-ED99-8B48-BDF3-E9A309C03943}"/>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Imputed and and shifted interventions</a:t>
            </a:r>
            <a:endParaRPr lang="en-US" sz="1600" u="sng" baseline="-25000" dirty="0"/>
          </a:p>
        </p:txBody>
      </p:sp>
      <p:sp>
        <p:nvSpPr>
          <p:cNvPr id="75" name="TextBox 74">
            <a:extLst>
              <a:ext uri="{FF2B5EF4-FFF2-40B4-BE49-F238E27FC236}">
                <a16:creationId xmlns:a16="http://schemas.microsoft.com/office/drawing/2014/main" id="{F57A322C-9F13-164F-BBB6-F44E7B67E500}"/>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1050705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multidimensionality</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4" name="Rectangle 3">
            <a:extLst>
              <a:ext uri="{FF2B5EF4-FFF2-40B4-BE49-F238E27FC236}">
                <a16:creationId xmlns:a16="http://schemas.microsoft.com/office/drawing/2014/main" id="{1D7CFDCE-4E18-9045-90A8-06C5AD3C7ACB}"/>
              </a:ext>
            </a:extLst>
          </p:cNvPr>
          <p:cNvSpPr/>
          <p:nvPr/>
        </p:nvSpPr>
        <p:spPr>
          <a:xfrm>
            <a:off x="6958842" y="3516199"/>
            <a:ext cx="66697" cy="64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DBEF7B-4209-6D42-AC67-54847933A9F2}"/>
              </a:ext>
            </a:extLst>
          </p:cNvPr>
          <p:cNvSpPr/>
          <p:nvPr/>
        </p:nvSpPr>
        <p:spPr>
          <a:xfrm>
            <a:off x="6960577" y="518770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9E370D-4861-E449-915D-530A876CED2E}"/>
              </a:ext>
            </a:extLst>
          </p:cNvPr>
          <p:cNvSpPr/>
          <p:nvPr/>
        </p:nvSpPr>
        <p:spPr>
          <a:xfrm>
            <a:off x="6388080" y="5175447"/>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0234FCB-A323-704C-A3E7-1CCA5EBB6843}"/>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C808DD-6955-9F44-8034-5AD168066F00}"/>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2" name="Straight Arrow Connector 11">
            <a:extLst>
              <a:ext uri="{FF2B5EF4-FFF2-40B4-BE49-F238E27FC236}">
                <a16:creationId xmlns:a16="http://schemas.microsoft.com/office/drawing/2014/main" id="{6AEA5F6C-9EA6-F147-8A32-2C0CCDFEB136}"/>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81B55A-F634-5048-959C-1E50222536CF}"/>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cxnSp>
        <p:nvCxnSpPr>
          <p:cNvPr id="14" name="Straight Arrow Connector 13">
            <a:extLst>
              <a:ext uri="{FF2B5EF4-FFF2-40B4-BE49-F238E27FC236}">
                <a16:creationId xmlns:a16="http://schemas.microsoft.com/office/drawing/2014/main" id="{04BAD082-93E4-7C4D-88FF-DDA8FE3E03C4}"/>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429EB6D-BC28-C645-BF91-B11E4F6B9DC1}"/>
              </a:ext>
            </a:extLst>
          </p:cNvPr>
          <p:cNvSpPr txBox="1"/>
          <p:nvPr/>
        </p:nvSpPr>
        <p:spPr>
          <a:xfrm>
            <a:off x="1804696" y="4403856"/>
            <a:ext cx="810384" cy="369332"/>
          </a:xfrm>
          <a:prstGeom prst="rect">
            <a:avLst/>
          </a:prstGeom>
          <a:noFill/>
        </p:spPr>
        <p:txBody>
          <a:bodyPr wrap="square" rtlCol="0">
            <a:spAutoFit/>
          </a:bodyPr>
          <a:lstStyle/>
          <a:p>
            <a:r>
              <a:rPr lang="en-US" b="1" dirty="0"/>
              <a:t>D=20</a:t>
            </a:r>
          </a:p>
        </p:txBody>
      </p:sp>
      <p:sp>
        <p:nvSpPr>
          <p:cNvPr id="16" name="TextBox 15">
            <a:extLst>
              <a:ext uri="{FF2B5EF4-FFF2-40B4-BE49-F238E27FC236}">
                <a16:creationId xmlns:a16="http://schemas.microsoft.com/office/drawing/2014/main" id="{856C3ED8-FF92-5C4B-AD47-AFD8ED5FF5F6}"/>
              </a:ext>
            </a:extLst>
          </p:cNvPr>
          <p:cNvSpPr txBox="1"/>
          <p:nvPr/>
        </p:nvSpPr>
        <p:spPr>
          <a:xfrm>
            <a:off x="7222493" y="4576417"/>
            <a:ext cx="725728" cy="369332"/>
          </a:xfrm>
          <a:prstGeom prst="rect">
            <a:avLst/>
          </a:prstGeom>
          <a:noFill/>
        </p:spPr>
        <p:txBody>
          <a:bodyPr wrap="square" rtlCol="0">
            <a:spAutoFit/>
          </a:bodyPr>
          <a:lstStyle/>
          <a:p>
            <a:r>
              <a:rPr lang="en-US" b="1" dirty="0"/>
              <a:t>K=35</a:t>
            </a:r>
          </a:p>
        </p:txBody>
      </p:sp>
      <p:cxnSp>
        <p:nvCxnSpPr>
          <p:cNvPr id="17" name="Straight Arrow Connector 16">
            <a:extLst>
              <a:ext uri="{FF2B5EF4-FFF2-40B4-BE49-F238E27FC236}">
                <a16:creationId xmlns:a16="http://schemas.microsoft.com/office/drawing/2014/main" id="{12E83FAA-12FA-EC43-A05E-6D94527D0753}"/>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20" name="Freeform 19">
            <a:extLst>
              <a:ext uri="{FF2B5EF4-FFF2-40B4-BE49-F238E27FC236}">
                <a16:creationId xmlns:a16="http://schemas.microsoft.com/office/drawing/2014/main" id="{41DFA1B8-5A03-7D4E-8927-149A450DD252}"/>
              </a:ext>
            </a:extLst>
          </p:cNvPr>
          <p:cNvSpPr/>
          <p:nvPr/>
        </p:nvSpPr>
        <p:spPr>
          <a:xfrm flipV="1">
            <a:off x="8749893" y="2097799"/>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1A3F73-2B40-B849-9DD0-51ACB77BB8CD}"/>
              </a:ext>
            </a:extLst>
          </p:cNvPr>
          <p:cNvSpPr/>
          <p:nvPr/>
        </p:nvSpPr>
        <p:spPr>
          <a:xfrm>
            <a:off x="9444069" y="2063903"/>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2" name="Freeform 21">
            <a:extLst>
              <a:ext uri="{FF2B5EF4-FFF2-40B4-BE49-F238E27FC236}">
                <a16:creationId xmlns:a16="http://schemas.microsoft.com/office/drawing/2014/main" id="{54EA5A0A-5BBE-724D-9C47-686DD3D7145F}"/>
              </a:ext>
            </a:extLst>
          </p:cNvPr>
          <p:cNvSpPr/>
          <p:nvPr/>
        </p:nvSpPr>
        <p:spPr>
          <a:xfrm>
            <a:off x="7989336" y="663524"/>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cxnSp>
        <p:nvCxnSpPr>
          <p:cNvPr id="23" name="Straight Arrow Connector 22">
            <a:extLst>
              <a:ext uri="{FF2B5EF4-FFF2-40B4-BE49-F238E27FC236}">
                <a16:creationId xmlns:a16="http://schemas.microsoft.com/office/drawing/2014/main" id="{8C7E1873-E7D9-2548-800D-CFE3FE1107E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13797C7-A65B-2643-977A-DE78755B8C93}"/>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37BC3B5E-659E-5246-9001-2C870A0953DC}"/>
              </a:ext>
            </a:extLst>
          </p:cNvPr>
          <p:cNvSpPr/>
          <p:nvPr/>
        </p:nvSpPr>
        <p:spPr>
          <a:xfrm>
            <a:off x="9355124" y="546586"/>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7" name="TextBox 26">
            <a:extLst>
              <a:ext uri="{FF2B5EF4-FFF2-40B4-BE49-F238E27FC236}">
                <a16:creationId xmlns:a16="http://schemas.microsoft.com/office/drawing/2014/main" id="{E2F97FB8-A829-C349-B742-B247FC6DADB5}"/>
              </a:ext>
            </a:extLst>
          </p:cNvPr>
          <p:cNvSpPr txBox="1"/>
          <p:nvPr/>
        </p:nvSpPr>
        <p:spPr>
          <a:xfrm>
            <a:off x="6224861" y="3906790"/>
            <a:ext cx="55421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N</a:t>
            </a:r>
          </a:p>
        </p:txBody>
      </p:sp>
      <p:sp>
        <p:nvSpPr>
          <p:cNvPr id="28" name="TextBox 27">
            <a:extLst>
              <a:ext uri="{FF2B5EF4-FFF2-40B4-BE49-F238E27FC236}">
                <a16:creationId xmlns:a16="http://schemas.microsoft.com/office/drawing/2014/main" id="{1B65A8A5-BA04-404B-B1BF-12DD39D152A4}"/>
              </a:ext>
            </a:extLst>
          </p:cNvPr>
          <p:cNvSpPr txBox="1"/>
          <p:nvPr/>
        </p:nvSpPr>
        <p:spPr>
          <a:xfrm>
            <a:off x="5817713" y="2845995"/>
            <a:ext cx="1555668"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29" name="TextBox 28">
            <a:extLst>
              <a:ext uri="{FF2B5EF4-FFF2-40B4-BE49-F238E27FC236}">
                <a16:creationId xmlns:a16="http://schemas.microsoft.com/office/drawing/2014/main" id="{D241AA63-F190-7048-9D6C-ABCD9252001D}"/>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30" name="Rectangle 29">
            <a:extLst>
              <a:ext uri="{FF2B5EF4-FFF2-40B4-BE49-F238E27FC236}">
                <a16:creationId xmlns:a16="http://schemas.microsoft.com/office/drawing/2014/main" id="{736EBB82-28EB-A541-AA67-C204FAE8A380}"/>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32" name="TextBox 31">
            <a:extLst>
              <a:ext uri="{FF2B5EF4-FFF2-40B4-BE49-F238E27FC236}">
                <a16:creationId xmlns:a16="http://schemas.microsoft.com/office/drawing/2014/main" id="{DC5A648C-005F-D442-9849-1E013F2D2654}"/>
              </a:ext>
            </a:extLst>
          </p:cNvPr>
          <p:cNvSpPr txBox="1"/>
          <p:nvPr/>
        </p:nvSpPr>
        <p:spPr>
          <a:xfrm>
            <a:off x="8047994" y="3933092"/>
            <a:ext cx="1555668" cy="369332"/>
          </a:xfrm>
          <a:prstGeom prst="rect">
            <a:avLst/>
          </a:prstGeom>
          <a:noFill/>
        </p:spPr>
        <p:txBody>
          <a:bodyPr wrap="square" rtlCol="0">
            <a:spAutoFit/>
          </a:bodyPr>
          <a:lstStyle/>
          <a:p>
            <a:r>
              <a:rPr lang="en-US" b="1" dirty="0"/>
              <a:t>D</a:t>
            </a:r>
          </a:p>
        </p:txBody>
      </p:sp>
      <p:sp>
        <p:nvSpPr>
          <p:cNvPr id="33" name="Rectangle 32">
            <a:extLst>
              <a:ext uri="{FF2B5EF4-FFF2-40B4-BE49-F238E27FC236}">
                <a16:creationId xmlns:a16="http://schemas.microsoft.com/office/drawing/2014/main" id="{CC807881-A800-ED4B-8FC6-896D139F080A}"/>
              </a:ext>
            </a:extLst>
          </p:cNvPr>
          <p:cNvSpPr/>
          <p:nvPr/>
        </p:nvSpPr>
        <p:spPr>
          <a:xfrm>
            <a:off x="5589520" y="77797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3F59F8-9E76-E840-AEA4-5E6069EB12E9}"/>
              </a:ext>
            </a:extLst>
          </p:cNvPr>
          <p:cNvSpPr/>
          <p:nvPr/>
        </p:nvSpPr>
        <p:spPr>
          <a:xfrm>
            <a:off x="6391482" y="2260121"/>
            <a:ext cx="66697" cy="97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698008"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39" name="Right Arrow 38">
            <a:extLst>
              <a:ext uri="{FF2B5EF4-FFF2-40B4-BE49-F238E27FC236}">
                <a16:creationId xmlns:a16="http://schemas.microsoft.com/office/drawing/2014/main" id="{978A5D1E-E486-1842-B0CF-105EEFE881B3}"/>
              </a:ext>
            </a:extLst>
          </p:cNvPr>
          <p:cNvSpPr/>
          <p:nvPr/>
        </p:nvSpPr>
        <p:spPr>
          <a:xfrm rot="5400000">
            <a:off x="10014875" y="4172593"/>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66B052-56C3-F346-966F-6AAB0F78FB9B}"/>
              </a:ext>
            </a:extLst>
          </p:cNvPr>
          <p:cNvSpPr txBox="1"/>
          <p:nvPr/>
        </p:nvSpPr>
        <p:spPr>
          <a:xfrm>
            <a:off x="10838287" y="4366952"/>
            <a:ext cx="1555668" cy="369332"/>
          </a:xfrm>
          <a:prstGeom prst="rect">
            <a:avLst/>
          </a:prstGeom>
          <a:noFill/>
        </p:spPr>
        <p:txBody>
          <a:bodyPr wrap="square" rtlCol="0">
            <a:spAutoFit/>
          </a:bodyPr>
          <a:lstStyle/>
          <a:p>
            <a:r>
              <a:rPr lang="en-US" b="1" dirty="0"/>
              <a:t>Averaging</a:t>
            </a:r>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6" name="Rectangle 55">
            <a:extLst>
              <a:ext uri="{FF2B5EF4-FFF2-40B4-BE49-F238E27FC236}">
                <a16:creationId xmlns:a16="http://schemas.microsoft.com/office/drawing/2014/main" id="{C34543CC-5108-444E-82DC-0F5C73DEAA19}"/>
              </a:ext>
            </a:extLst>
          </p:cNvPr>
          <p:cNvSpPr/>
          <p:nvPr/>
        </p:nvSpPr>
        <p:spPr>
          <a:xfrm>
            <a:off x="5593533" y="5175605"/>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AB667354-C6A1-B64A-8EBB-5E9254C3F1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BA21279-E715-4041-8E85-6DBF9408D18C}"/>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07E00149-862E-A84C-BA3D-1BCF6E0A14D4}"/>
              </a:ext>
            </a:extLst>
          </p:cNvPr>
          <p:cNvSpPr/>
          <p:nvPr/>
        </p:nvSpPr>
        <p:spPr>
          <a:xfrm flipV="1">
            <a:off x="8742637" y="5225630"/>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BA97112F-4B20-904E-9178-198A5376AF00}"/>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60">
            <a:extLst>
              <a:ext uri="{FF2B5EF4-FFF2-40B4-BE49-F238E27FC236}">
                <a16:creationId xmlns:a16="http://schemas.microsoft.com/office/drawing/2014/main" id="{EBC01268-8250-7847-BFF5-39E00F325B23}"/>
              </a:ext>
            </a:extLst>
          </p:cNvPr>
          <p:cNvSpPr/>
          <p:nvPr/>
        </p:nvSpPr>
        <p:spPr>
          <a:xfrm>
            <a:off x="7982080" y="5228268"/>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2" name="Freeform 61">
            <a:extLst>
              <a:ext uri="{FF2B5EF4-FFF2-40B4-BE49-F238E27FC236}">
                <a16:creationId xmlns:a16="http://schemas.microsoft.com/office/drawing/2014/main" id="{42FBFBCC-E768-2E4D-B9CA-D02E32A8C8C9}"/>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68041E2F-51AD-9145-AE7A-662CB35429F2}"/>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8E0CFC1B-4B6E-2841-A518-16B25423DD06}"/>
              </a:ext>
            </a:extLst>
          </p:cNvPr>
          <p:cNvSpPr txBox="1"/>
          <p:nvPr/>
        </p:nvSpPr>
        <p:spPr>
          <a:xfrm>
            <a:off x="3584003" y="3352758"/>
            <a:ext cx="1592475" cy="338554"/>
          </a:xfrm>
          <a:prstGeom prst="rect">
            <a:avLst/>
          </a:prstGeom>
          <a:noFill/>
          <a:ln>
            <a:noFill/>
          </a:ln>
        </p:spPr>
        <p:txBody>
          <a:bodyPr wrap="square" rtlCol="0">
            <a:spAutoFit/>
          </a:bodyPr>
          <a:lstStyle/>
          <a:p>
            <a:r>
              <a:rPr lang="en-US" sz="1600" b="1" dirty="0">
                <a:solidFill>
                  <a:srgbClr val="C00000"/>
                </a:solidFill>
              </a:rPr>
              <a:t>Max offset = 15</a:t>
            </a:r>
          </a:p>
        </p:txBody>
      </p:sp>
      <p:sp>
        <p:nvSpPr>
          <p:cNvPr id="68" name="TextBox 67">
            <a:extLst>
              <a:ext uri="{FF2B5EF4-FFF2-40B4-BE49-F238E27FC236}">
                <a16:creationId xmlns:a16="http://schemas.microsoft.com/office/drawing/2014/main" id="{B3D97FD6-0AB4-874D-984F-2D6F2B299F55}"/>
              </a:ext>
            </a:extLst>
          </p:cNvPr>
          <p:cNvSpPr txBox="1"/>
          <p:nvPr/>
        </p:nvSpPr>
        <p:spPr>
          <a:xfrm>
            <a:off x="2030107" y="6174945"/>
            <a:ext cx="3582320" cy="584775"/>
          </a:xfrm>
          <a:prstGeom prst="rect">
            <a:avLst/>
          </a:prstGeom>
          <a:noFill/>
        </p:spPr>
        <p:txBody>
          <a:bodyPr wrap="square" rtlCol="0">
            <a:spAutoFit/>
          </a:bodyPr>
          <a:lstStyle/>
          <a:p>
            <a:r>
              <a:rPr lang="en-US" sz="1600" b="1" dirty="0">
                <a:solidFill>
                  <a:schemeClr val="accent1"/>
                </a:solidFill>
              </a:rPr>
              <a:t>M dimensions (FEV</a:t>
            </a:r>
            <a:r>
              <a:rPr lang="en-US" sz="1600" b="1" baseline="-25000" dirty="0">
                <a:solidFill>
                  <a:schemeClr val="accent1"/>
                </a:solidFill>
              </a:rPr>
              <a:t>1</a:t>
            </a:r>
            <a:r>
              <a:rPr lang="en-US" sz="1600" b="1" dirty="0">
                <a:solidFill>
                  <a:schemeClr val="accent1"/>
                </a:solidFill>
              </a:rPr>
              <a:t>, wellness O</a:t>
            </a:r>
            <a:r>
              <a:rPr lang="en-US" sz="1600" b="1" baseline="-25000" dirty="0">
                <a:solidFill>
                  <a:schemeClr val="accent1"/>
                </a:solidFill>
              </a:rPr>
              <a:t>2</a:t>
            </a:r>
            <a:r>
              <a:rPr lang="en-US" sz="1600" b="1" dirty="0">
                <a:solidFill>
                  <a:schemeClr val="accent1"/>
                </a:solidFill>
              </a:rPr>
              <a:t> saturation, </a:t>
            </a:r>
            <a:r>
              <a:rPr lang="en-US" sz="1600" b="1" dirty="0" err="1">
                <a:solidFill>
                  <a:schemeClr val="accent1"/>
                </a:solidFill>
              </a:rPr>
              <a:t>etc</a:t>
            </a:r>
            <a:r>
              <a:rPr lang="en-US" sz="1600" b="1" dirty="0">
                <a:solidFill>
                  <a:schemeClr val="accent1"/>
                </a:solidFill>
              </a:rPr>
              <a:t>) give M typical curves</a:t>
            </a:r>
          </a:p>
        </p:txBody>
      </p:sp>
      <p:sp>
        <p:nvSpPr>
          <p:cNvPr id="72" name="TextBox 71">
            <a:extLst>
              <a:ext uri="{FF2B5EF4-FFF2-40B4-BE49-F238E27FC236}">
                <a16:creationId xmlns:a16="http://schemas.microsoft.com/office/drawing/2014/main" id="{0147BEC6-8A4D-F54F-9C16-9DEDCBC665A2}"/>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73" name="TextBox 72">
            <a:extLst>
              <a:ext uri="{FF2B5EF4-FFF2-40B4-BE49-F238E27FC236}">
                <a16:creationId xmlns:a16="http://schemas.microsoft.com/office/drawing/2014/main" id="{37BECB6E-ED99-8B48-BDF3-E9A309C03943}"/>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Imputed and and shifted interventions</a:t>
            </a:r>
            <a:endParaRPr lang="en-US" sz="1600" u="sng" baseline="-25000" dirty="0"/>
          </a:p>
        </p:txBody>
      </p:sp>
      <p:cxnSp>
        <p:nvCxnSpPr>
          <p:cNvPr id="67" name="Straight Arrow Connector 66">
            <a:extLst>
              <a:ext uri="{FF2B5EF4-FFF2-40B4-BE49-F238E27FC236}">
                <a16:creationId xmlns:a16="http://schemas.microsoft.com/office/drawing/2014/main" id="{BCEA66B1-1DE3-674A-8C3B-7D98EAD2A2D4}"/>
              </a:ext>
            </a:extLst>
          </p:cNvPr>
          <p:cNvCxnSpPr>
            <a:cxnSpLocks/>
          </p:cNvCxnSpPr>
          <p:nvPr/>
        </p:nvCxnSpPr>
        <p:spPr>
          <a:xfrm>
            <a:off x="5674644" y="6769994"/>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2701EA4D-C04E-5F4B-94B6-A3FEDF38B210}"/>
              </a:ext>
            </a:extLst>
          </p:cNvPr>
          <p:cNvSpPr txBox="1"/>
          <p:nvPr/>
        </p:nvSpPr>
        <p:spPr>
          <a:xfrm>
            <a:off x="5915187" y="6477730"/>
            <a:ext cx="1592475" cy="338554"/>
          </a:xfrm>
          <a:prstGeom prst="rect">
            <a:avLst/>
          </a:prstGeom>
          <a:noFill/>
          <a:ln>
            <a:noFill/>
          </a:ln>
        </p:spPr>
        <p:txBody>
          <a:bodyPr wrap="square" rtlCol="0">
            <a:spAutoFit/>
          </a:bodyPr>
          <a:lstStyle/>
          <a:p>
            <a:r>
              <a:rPr lang="en-US" sz="1600" b="1" dirty="0">
                <a:solidFill>
                  <a:srgbClr val="C00000"/>
                </a:solidFill>
              </a:rPr>
              <a:t>K-D = 15</a:t>
            </a:r>
          </a:p>
        </p:txBody>
      </p:sp>
      <p:sp>
        <p:nvSpPr>
          <p:cNvPr id="70" name="TextBox 69">
            <a:extLst>
              <a:ext uri="{FF2B5EF4-FFF2-40B4-BE49-F238E27FC236}">
                <a16:creationId xmlns:a16="http://schemas.microsoft.com/office/drawing/2014/main" id="{1F129877-2A36-C345-AEA8-A93008C68F7F}"/>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205415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9B01C-36E1-FB43-9F83-7A8CCBC13610}"/>
              </a:ext>
            </a:extLst>
          </p:cNvPr>
          <p:cNvSpPr>
            <a:spLocks noGrp="1"/>
          </p:cNvSpPr>
          <p:nvPr>
            <p:ph type="body" idx="1"/>
          </p:nvPr>
        </p:nvSpPr>
        <p:spPr/>
        <p:txBody>
          <a:bodyPr/>
          <a:lstStyle/>
          <a:p>
            <a:r>
              <a:rPr lang="en-US" dirty="0"/>
              <a:t>Model assumptions</a:t>
            </a:r>
          </a:p>
        </p:txBody>
      </p:sp>
      <p:sp>
        <p:nvSpPr>
          <p:cNvPr id="3" name="Text Placeholder 2">
            <a:extLst>
              <a:ext uri="{FF2B5EF4-FFF2-40B4-BE49-F238E27FC236}">
                <a16:creationId xmlns:a16="http://schemas.microsoft.com/office/drawing/2014/main" id="{67E1EA9C-F7D4-8A4C-8588-D3873692A1FA}"/>
              </a:ext>
            </a:extLst>
          </p:cNvPr>
          <p:cNvSpPr>
            <a:spLocks noGrp="1"/>
          </p:cNvSpPr>
          <p:nvPr>
            <p:ph type="body" idx="13"/>
          </p:nvPr>
        </p:nvSpPr>
        <p:spPr/>
        <p:txBody>
          <a:bodyPr/>
          <a:lstStyle/>
          <a:p>
            <a:r>
              <a:rPr lang="en-US" dirty="0"/>
              <a:t>Material and methods</a:t>
            </a:r>
          </a:p>
        </p:txBody>
      </p:sp>
      <p:sp>
        <p:nvSpPr>
          <p:cNvPr id="7" name="Rectangle 6">
            <a:extLst>
              <a:ext uri="{FF2B5EF4-FFF2-40B4-BE49-F238E27FC236}">
                <a16:creationId xmlns:a16="http://schemas.microsoft.com/office/drawing/2014/main" id="{6D53270B-C811-3D4E-BFBA-A98CD21F012E}"/>
              </a:ext>
            </a:extLst>
          </p:cNvPr>
          <p:cNvSpPr/>
          <p:nvPr/>
        </p:nvSpPr>
        <p:spPr>
          <a:xfrm>
            <a:off x="6960577" y="518770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1DB23D-897F-A048-9BA7-09396F596CD6}"/>
              </a:ext>
            </a:extLst>
          </p:cNvPr>
          <p:cNvSpPr/>
          <p:nvPr/>
        </p:nvSpPr>
        <p:spPr>
          <a:xfrm>
            <a:off x="6388080" y="5175447"/>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D5E785B-0C83-2144-804F-0C9860573EBE}"/>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8121E07-BDD7-F045-A496-6BEEB3C8DA0E}"/>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1" name="Straight Arrow Connector 10">
            <a:extLst>
              <a:ext uri="{FF2B5EF4-FFF2-40B4-BE49-F238E27FC236}">
                <a16:creationId xmlns:a16="http://schemas.microsoft.com/office/drawing/2014/main" id="{38BDC137-2F72-C544-8B3D-F82476557C4D}"/>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556DF1-1399-244F-996F-34BA389D778E}"/>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sp>
        <p:nvSpPr>
          <p:cNvPr id="14" name="TextBox 13">
            <a:extLst>
              <a:ext uri="{FF2B5EF4-FFF2-40B4-BE49-F238E27FC236}">
                <a16:creationId xmlns:a16="http://schemas.microsoft.com/office/drawing/2014/main" id="{59FAB663-AF20-4B41-BC4D-1576320B5C05}"/>
              </a:ext>
            </a:extLst>
          </p:cNvPr>
          <p:cNvSpPr txBox="1"/>
          <p:nvPr/>
        </p:nvSpPr>
        <p:spPr>
          <a:xfrm>
            <a:off x="7222493" y="4576417"/>
            <a:ext cx="725728" cy="369332"/>
          </a:xfrm>
          <a:prstGeom prst="rect">
            <a:avLst/>
          </a:prstGeom>
          <a:noFill/>
        </p:spPr>
        <p:txBody>
          <a:bodyPr wrap="square" rtlCol="0">
            <a:spAutoFit/>
          </a:bodyPr>
          <a:lstStyle/>
          <a:p>
            <a:r>
              <a:rPr lang="en-US" b="1" dirty="0"/>
              <a:t>K=35</a:t>
            </a:r>
          </a:p>
        </p:txBody>
      </p:sp>
      <p:cxnSp>
        <p:nvCxnSpPr>
          <p:cNvPr id="15" name="Straight Arrow Connector 14">
            <a:extLst>
              <a:ext uri="{FF2B5EF4-FFF2-40B4-BE49-F238E27FC236}">
                <a16:creationId xmlns:a16="http://schemas.microsoft.com/office/drawing/2014/main" id="{9B3EFF20-5A7D-1E49-BA32-9D938862718F}"/>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F01052E6-5DBC-4E4E-8F61-9FAF11A1EB07}"/>
              </a:ext>
            </a:extLst>
          </p:cNvPr>
          <p:cNvSpPr/>
          <p:nvPr/>
        </p:nvSpPr>
        <p:spPr>
          <a:xfrm>
            <a:off x="5593533" y="5175605"/>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D25611E-F655-804F-9581-8C84DF762C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FC2801DA-F05F-A740-BCDE-B63920D770A3}"/>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3F72F88C-37E7-9F47-9D74-F6B632C518C5}"/>
              </a:ext>
            </a:extLst>
          </p:cNvPr>
          <p:cNvSpPr/>
          <p:nvPr/>
        </p:nvSpPr>
        <p:spPr>
          <a:xfrm flipV="1">
            <a:off x="8742637" y="5225630"/>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FAA0D276-4C8E-6841-8B04-DD54A8A019A5}"/>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a:extLst>
              <a:ext uri="{FF2B5EF4-FFF2-40B4-BE49-F238E27FC236}">
                <a16:creationId xmlns:a16="http://schemas.microsoft.com/office/drawing/2014/main" id="{62B6FA06-C5C4-0C44-93F2-1A7D93E1D17B}"/>
              </a:ext>
            </a:extLst>
          </p:cNvPr>
          <p:cNvSpPr/>
          <p:nvPr/>
        </p:nvSpPr>
        <p:spPr>
          <a:xfrm>
            <a:off x="7982080" y="5228268"/>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5" name="Freeform 24">
            <a:extLst>
              <a:ext uri="{FF2B5EF4-FFF2-40B4-BE49-F238E27FC236}">
                <a16:creationId xmlns:a16="http://schemas.microsoft.com/office/drawing/2014/main" id="{CEE1A291-5730-A442-BC38-CB9396F4BDC0}"/>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B31D85A-2E03-3946-8A0D-4903D3CFFFEC}"/>
              </a:ext>
            </a:extLst>
          </p:cNvPr>
          <p:cNvSpPr txBox="1"/>
          <p:nvPr/>
        </p:nvSpPr>
        <p:spPr>
          <a:xfrm>
            <a:off x="2030107" y="6174945"/>
            <a:ext cx="3582320" cy="584775"/>
          </a:xfrm>
          <a:prstGeom prst="rect">
            <a:avLst/>
          </a:prstGeom>
          <a:noFill/>
        </p:spPr>
        <p:txBody>
          <a:bodyPr wrap="square" rtlCol="0">
            <a:spAutoFit/>
          </a:bodyPr>
          <a:lstStyle/>
          <a:p>
            <a:r>
              <a:rPr lang="en-US" sz="1600" b="1" dirty="0">
                <a:solidFill>
                  <a:schemeClr val="accent1"/>
                </a:solidFill>
              </a:rPr>
              <a:t>M dimensions (FEV</a:t>
            </a:r>
            <a:r>
              <a:rPr lang="en-US" sz="1600" b="1" baseline="-25000" dirty="0">
                <a:solidFill>
                  <a:schemeClr val="accent1"/>
                </a:solidFill>
              </a:rPr>
              <a:t>1</a:t>
            </a:r>
            <a:r>
              <a:rPr lang="en-US" sz="1600" b="1" dirty="0">
                <a:solidFill>
                  <a:schemeClr val="accent1"/>
                </a:solidFill>
              </a:rPr>
              <a:t>, wellness O</a:t>
            </a:r>
            <a:r>
              <a:rPr lang="en-US" sz="1600" b="1" baseline="-25000" dirty="0">
                <a:solidFill>
                  <a:schemeClr val="accent1"/>
                </a:solidFill>
              </a:rPr>
              <a:t>2</a:t>
            </a:r>
            <a:r>
              <a:rPr lang="en-US" sz="1600" b="1" dirty="0">
                <a:solidFill>
                  <a:schemeClr val="accent1"/>
                </a:solidFill>
              </a:rPr>
              <a:t> saturation, </a:t>
            </a:r>
            <a:r>
              <a:rPr lang="en-US" sz="1600" b="1" dirty="0" err="1">
                <a:solidFill>
                  <a:schemeClr val="accent1"/>
                </a:solidFill>
              </a:rPr>
              <a:t>etc</a:t>
            </a:r>
            <a:r>
              <a:rPr lang="en-US" sz="1600" b="1" dirty="0">
                <a:solidFill>
                  <a:schemeClr val="accent1"/>
                </a:solidFill>
              </a:rPr>
              <a:t>) give M typical curves</a:t>
            </a:r>
          </a:p>
        </p:txBody>
      </p:sp>
      <p:sp>
        <p:nvSpPr>
          <p:cNvPr id="28" name="TextBox 27">
            <a:extLst>
              <a:ext uri="{FF2B5EF4-FFF2-40B4-BE49-F238E27FC236}">
                <a16:creationId xmlns:a16="http://schemas.microsoft.com/office/drawing/2014/main" id="{47831CED-7DD8-264D-9B8F-1C9E7374930D}"/>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29" name="TextBox 28">
            <a:extLst>
              <a:ext uri="{FF2B5EF4-FFF2-40B4-BE49-F238E27FC236}">
                <a16:creationId xmlns:a16="http://schemas.microsoft.com/office/drawing/2014/main" id="{7D96A241-FAF4-0841-BC41-0AB7117683DC}"/>
              </a:ext>
            </a:extLst>
          </p:cNvPr>
          <p:cNvSpPr txBox="1"/>
          <p:nvPr/>
        </p:nvSpPr>
        <p:spPr>
          <a:xfrm>
            <a:off x="1106770" y="1383685"/>
            <a:ext cx="9520374" cy="2308324"/>
          </a:xfrm>
          <a:prstGeom prst="rect">
            <a:avLst/>
          </a:prstGeom>
          <a:noFill/>
        </p:spPr>
        <p:txBody>
          <a:bodyPr wrap="square" rtlCol="0">
            <a:spAutoFit/>
          </a:bodyPr>
          <a:lstStyle/>
          <a:p>
            <a:pPr marL="342900" indent="-342900">
              <a:buAutoNum type="arabicPeriod"/>
            </a:pPr>
            <a:r>
              <a:rPr lang="en-GB" dirty="0"/>
              <a:t>For each measure, the recorded values for the period immediately following treatment are a noisy version of a single typical profile. </a:t>
            </a:r>
          </a:p>
          <a:p>
            <a:pPr marL="342900" indent="-342900">
              <a:buAutoNum type="arabicPeriod"/>
            </a:pPr>
            <a:endParaRPr lang="en-GB" dirty="0"/>
          </a:p>
          <a:p>
            <a:r>
              <a:rPr lang="en-GB" dirty="0"/>
              <a:t>2. The amount a measured value deviates from this profile is controlled by the position on the profile and is independent from one day to the next. </a:t>
            </a:r>
          </a:p>
          <a:p>
            <a:endParaRPr lang="en-GB" dirty="0"/>
          </a:p>
          <a:p>
            <a:r>
              <a:rPr lang="en-GB" dirty="0"/>
              <a:t>3. The treatment start can happen anytime between day 1 and the maximum allowed offset (K-D). </a:t>
            </a:r>
          </a:p>
          <a:p>
            <a:endParaRPr lang="en-US" dirty="0"/>
          </a:p>
        </p:txBody>
      </p:sp>
      <p:cxnSp>
        <p:nvCxnSpPr>
          <p:cNvPr id="30" name="Straight Arrow Connector 29">
            <a:extLst>
              <a:ext uri="{FF2B5EF4-FFF2-40B4-BE49-F238E27FC236}">
                <a16:creationId xmlns:a16="http://schemas.microsoft.com/office/drawing/2014/main" id="{FAE4FC23-C4E0-A84A-9B70-8FA1C1A94968}"/>
              </a:ext>
            </a:extLst>
          </p:cNvPr>
          <p:cNvCxnSpPr>
            <a:cxnSpLocks/>
          </p:cNvCxnSpPr>
          <p:nvPr/>
        </p:nvCxnSpPr>
        <p:spPr>
          <a:xfrm>
            <a:off x="5674644" y="6769994"/>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5595CEC-1B58-4C4C-82B3-DB9919D47906}"/>
              </a:ext>
            </a:extLst>
          </p:cNvPr>
          <p:cNvSpPr txBox="1"/>
          <p:nvPr/>
        </p:nvSpPr>
        <p:spPr>
          <a:xfrm>
            <a:off x="5915187" y="6477730"/>
            <a:ext cx="1592475" cy="338554"/>
          </a:xfrm>
          <a:prstGeom prst="rect">
            <a:avLst/>
          </a:prstGeom>
          <a:noFill/>
          <a:ln>
            <a:noFill/>
          </a:ln>
        </p:spPr>
        <p:txBody>
          <a:bodyPr wrap="square" rtlCol="0">
            <a:spAutoFit/>
          </a:bodyPr>
          <a:lstStyle/>
          <a:p>
            <a:r>
              <a:rPr lang="en-US" sz="1600" b="1" dirty="0">
                <a:solidFill>
                  <a:srgbClr val="C00000"/>
                </a:solidFill>
              </a:rPr>
              <a:t>K-D = 15</a:t>
            </a:r>
          </a:p>
        </p:txBody>
      </p:sp>
    </p:spTree>
    <p:extLst>
      <p:ext uri="{BB962C8B-B14F-4D97-AF65-F5344CB8AC3E}">
        <p14:creationId xmlns:p14="http://schemas.microsoft.com/office/powerpoint/2010/main" val="227624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D83D06-D39E-2A40-9440-F913B43D7855}"/>
              </a:ext>
            </a:extLst>
          </p:cNvPr>
          <p:cNvSpPr>
            <a:spLocks noGrp="1"/>
          </p:cNvSpPr>
          <p:nvPr>
            <p:ph type="body" idx="1"/>
          </p:nvPr>
        </p:nvSpPr>
        <p:spPr/>
        <p:txBody>
          <a:bodyPr/>
          <a:lstStyle/>
          <a:p>
            <a:r>
              <a:rPr lang="en-US" dirty="0"/>
              <a:t>Thesis aim</a:t>
            </a:r>
          </a:p>
        </p:txBody>
      </p:sp>
      <p:sp>
        <p:nvSpPr>
          <p:cNvPr id="3" name="Text Placeholder 2">
            <a:extLst>
              <a:ext uri="{FF2B5EF4-FFF2-40B4-BE49-F238E27FC236}">
                <a16:creationId xmlns:a16="http://schemas.microsoft.com/office/drawing/2014/main" id="{1821EAAF-CD73-934B-897A-0379DC306BC3}"/>
              </a:ext>
            </a:extLst>
          </p:cNvPr>
          <p:cNvSpPr>
            <a:spLocks noGrp="1"/>
          </p:cNvSpPr>
          <p:nvPr>
            <p:ph type="body" idx="13"/>
          </p:nvPr>
        </p:nvSpPr>
        <p:spPr/>
        <p:txBody>
          <a:bodyPr/>
          <a:lstStyle/>
          <a:p>
            <a:r>
              <a:rPr lang="en-US" dirty="0"/>
              <a:t>Introduction</a:t>
            </a:r>
          </a:p>
        </p:txBody>
      </p:sp>
      <p:graphicFrame>
        <p:nvGraphicFramePr>
          <p:cNvPr id="6" name="Diagram 5">
            <a:extLst>
              <a:ext uri="{FF2B5EF4-FFF2-40B4-BE49-F238E27FC236}">
                <a16:creationId xmlns:a16="http://schemas.microsoft.com/office/drawing/2014/main" id="{8B504DC4-DBCB-F34A-9CC4-DFA745CA54F6}"/>
              </a:ext>
            </a:extLst>
          </p:cNvPr>
          <p:cNvGraphicFramePr/>
          <p:nvPr>
            <p:extLst>
              <p:ext uri="{D42A27DB-BD31-4B8C-83A1-F6EECF244321}">
                <p14:modId xmlns:p14="http://schemas.microsoft.com/office/powerpoint/2010/main" val="82785154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154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9B01C-36E1-FB43-9F83-7A8CCBC13610}"/>
              </a:ext>
            </a:extLst>
          </p:cNvPr>
          <p:cNvSpPr>
            <a:spLocks noGrp="1"/>
          </p:cNvSpPr>
          <p:nvPr>
            <p:ph type="body" idx="1"/>
          </p:nvPr>
        </p:nvSpPr>
        <p:spPr/>
        <p:txBody>
          <a:bodyPr/>
          <a:lstStyle/>
          <a:p>
            <a:r>
              <a:rPr lang="en-US" dirty="0"/>
              <a:t>Data generation process</a:t>
            </a:r>
          </a:p>
        </p:txBody>
      </p:sp>
      <p:sp>
        <p:nvSpPr>
          <p:cNvPr id="3" name="Text Placeholder 2">
            <a:extLst>
              <a:ext uri="{FF2B5EF4-FFF2-40B4-BE49-F238E27FC236}">
                <a16:creationId xmlns:a16="http://schemas.microsoft.com/office/drawing/2014/main" id="{67E1EA9C-F7D4-8A4C-8588-D3873692A1FA}"/>
              </a:ext>
            </a:extLst>
          </p:cNvPr>
          <p:cNvSpPr>
            <a:spLocks noGrp="1"/>
          </p:cNvSpPr>
          <p:nvPr>
            <p:ph type="body" idx="13"/>
          </p:nvPr>
        </p:nvSpPr>
        <p:spPr/>
        <p:txBody>
          <a:bodyPr/>
          <a:lstStyle/>
          <a:p>
            <a:r>
              <a:rPr lang="en-US" dirty="0"/>
              <a:t>Material and methods</a:t>
            </a:r>
          </a:p>
        </p:txBody>
      </p:sp>
      <p:pic>
        <p:nvPicPr>
          <p:cNvPr id="4" name="Picture 3">
            <a:extLst>
              <a:ext uri="{FF2B5EF4-FFF2-40B4-BE49-F238E27FC236}">
                <a16:creationId xmlns:a16="http://schemas.microsoft.com/office/drawing/2014/main" id="{511A4CB2-1A1F-0F45-9CF8-BB87B46207CD}"/>
              </a:ext>
            </a:extLst>
          </p:cNvPr>
          <p:cNvPicPr>
            <a:picLocks noChangeAspect="1"/>
          </p:cNvPicPr>
          <p:nvPr/>
        </p:nvPicPr>
        <p:blipFill>
          <a:blip r:embed="rId3"/>
          <a:stretch>
            <a:fillRect/>
          </a:stretch>
        </p:blipFill>
        <p:spPr>
          <a:xfrm>
            <a:off x="1884351" y="333467"/>
            <a:ext cx="8423298" cy="6410378"/>
          </a:xfrm>
          <a:prstGeom prst="rect">
            <a:avLst/>
          </a:prstGeom>
        </p:spPr>
      </p:pic>
    </p:spTree>
    <p:extLst>
      <p:ext uri="{BB962C8B-B14F-4D97-AF65-F5344CB8AC3E}">
        <p14:creationId xmlns:p14="http://schemas.microsoft.com/office/powerpoint/2010/main" val="957459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Machine learning model formulation</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sp>
        <p:nvSpPr>
          <p:cNvPr id="5" name="TextBox 4">
            <a:extLst>
              <a:ext uri="{FF2B5EF4-FFF2-40B4-BE49-F238E27FC236}">
                <a16:creationId xmlns:a16="http://schemas.microsoft.com/office/drawing/2014/main" id="{D78FB238-C41E-1549-8B75-B3E5275A04F5}"/>
              </a:ext>
            </a:extLst>
          </p:cNvPr>
          <p:cNvSpPr txBox="1"/>
          <p:nvPr/>
        </p:nvSpPr>
        <p:spPr>
          <a:xfrm>
            <a:off x="567256" y="528428"/>
            <a:ext cx="7133684" cy="369332"/>
          </a:xfrm>
          <a:prstGeom prst="rect">
            <a:avLst/>
          </a:prstGeom>
          <a:noFill/>
        </p:spPr>
        <p:txBody>
          <a:bodyPr wrap="none" rtlCol="0">
            <a:spAutoFit/>
          </a:bodyPr>
          <a:lstStyle/>
          <a:p>
            <a:r>
              <a:rPr lang="en-US" dirty="0" err="1"/>
              <a:t>Initialisation</a:t>
            </a:r>
            <a:r>
              <a:rPr lang="en-US" dirty="0"/>
              <a:t>: P(F</a:t>
            </a:r>
            <a:r>
              <a:rPr lang="en-US" baseline="-25000" dirty="0"/>
              <a:t>N</a:t>
            </a:r>
            <a:r>
              <a:rPr lang="en-US" dirty="0"/>
              <a:t>) is uniformly </a:t>
            </a:r>
            <a:r>
              <a:rPr lang="en-US" dirty="0" err="1"/>
              <a:t>initialised</a:t>
            </a:r>
            <a:r>
              <a:rPr lang="en-US" dirty="0"/>
              <a:t> over the offsets’ span [0; K-D-1] </a:t>
            </a:r>
          </a:p>
        </p:txBody>
      </p:sp>
      <p:cxnSp>
        <p:nvCxnSpPr>
          <p:cNvPr id="31" name="Straight Arrow Connector 30">
            <a:extLst>
              <a:ext uri="{FF2B5EF4-FFF2-40B4-BE49-F238E27FC236}">
                <a16:creationId xmlns:a16="http://schemas.microsoft.com/office/drawing/2014/main" id="{CD0E03C1-A8C0-9F4E-A842-0D11261EF260}"/>
              </a:ext>
            </a:extLst>
          </p:cNvPr>
          <p:cNvCxnSpPr>
            <a:cxnSpLocks/>
          </p:cNvCxnSpPr>
          <p:nvPr/>
        </p:nvCxnSpPr>
        <p:spPr>
          <a:xfrm flipV="1">
            <a:off x="1246793" y="324883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0F98B6-3B84-CE43-AF6A-2C671C5CF40A}"/>
              </a:ext>
            </a:extLst>
          </p:cNvPr>
          <p:cNvSpPr txBox="1"/>
          <p:nvPr/>
        </p:nvSpPr>
        <p:spPr>
          <a:xfrm>
            <a:off x="1246426" y="3298881"/>
            <a:ext cx="2987846" cy="369332"/>
          </a:xfrm>
          <a:prstGeom prst="rect">
            <a:avLst/>
          </a:prstGeom>
          <a:noFill/>
        </p:spPr>
        <p:txBody>
          <a:bodyPr wrap="square" rtlCol="0">
            <a:spAutoFit/>
          </a:bodyPr>
          <a:lstStyle/>
          <a:p>
            <a:r>
              <a:rPr lang="en-US" b="1" dirty="0"/>
              <a:t>1    2    3    4       … 	      K-D 	</a:t>
            </a:r>
          </a:p>
        </p:txBody>
      </p:sp>
      <p:cxnSp>
        <p:nvCxnSpPr>
          <p:cNvPr id="33" name="Straight Arrow Connector 32">
            <a:extLst>
              <a:ext uri="{FF2B5EF4-FFF2-40B4-BE49-F238E27FC236}">
                <a16:creationId xmlns:a16="http://schemas.microsoft.com/office/drawing/2014/main" id="{A07D71CD-EE54-3244-9334-5DF7EB2E371D}"/>
              </a:ext>
            </a:extLst>
          </p:cNvPr>
          <p:cNvCxnSpPr>
            <a:cxnSpLocks/>
          </p:cNvCxnSpPr>
          <p:nvPr/>
        </p:nvCxnSpPr>
        <p:spPr>
          <a:xfrm flipV="1">
            <a:off x="1257125" y="18601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9F4EF6C-1448-2E4C-BD3C-2F26F1615CA8}"/>
              </a:ext>
            </a:extLst>
          </p:cNvPr>
          <p:cNvSpPr/>
          <p:nvPr/>
        </p:nvSpPr>
        <p:spPr>
          <a:xfrm>
            <a:off x="575528" y="1714323"/>
            <a:ext cx="681597" cy="369332"/>
          </a:xfrm>
          <a:prstGeom prst="rect">
            <a:avLst/>
          </a:prstGeom>
        </p:spPr>
        <p:txBody>
          <a:bodyPr wrap="none">
            <a:spAutoFit/>
          </a:bodyPr>
          <a:lstStyle/>
          <a:p>
            <a:r>
              <a:rPr lang="en-US" dirty="0"/>
              <a:t>P(F</a:t>
            </a:r>
            <a:r>
              <a:rPr lang="en-US" baseline="-25000" dirty="0"/>
              <a:t>1</a:t>
            </a:r>
            <a:r>
              <a:rPr lang="en-US" dirty="0"/>
              <a:t>) </a:t>
            </a:r>
          </a:p>
        </p:txBody>
      </p:sp>
      <p:sp>
        <p:nvSpPr>
          <p:cNvPr id="36" name="Rectangle 35">
            <a:extLst>
              <a:ext uri="{FF2B5EF4-FFF2-40B4-BE49-F238E27FC236}">
                <a16:creationId xmlns:a16="http://schemas.microsoft.com/office/drawing/2014/main" id="{3CD67EF3-06C8-B44A-9BF0-C9888AAC9D52}"/>
              </a:ext>
            </a:extLst>
          </p:cNvPr>
          <p:cNvSpPr/>
          <p:nvPr/>
        </p:nvSpPr>
        <p:spPr>
          <a:xfrm>
            <a:off x="1245994" y="2619699"/>
            <a:ext cx="300082" cy="369332"/>
          </a:xfrm>
          <a:prstGeom prst="rect">
            <a:avLst/>
          </a:prstGeom>
        </p:spPr>
        <p:txBody>
          <a:bodyPr wrap="none">
            <a:spAutoFit/>
          </a:bodyPr>
          <a:lstStyle/>
          <a:p>
            <a:r>
              <a:rPr lang="en-US" dirty="0"/>
              <a:t>+</a:t>
            </a:r>
          </a:p>
        </p:txBody>
      </p:sp>
      <p:sp>
        <p:nvSpPr>
          <p:cNvPr id="37" name="Rectangle 36">
            <a:extLst>
              <a:ext uri="{FF2B5EF4-FFF2-40B4-BE49-F238E27FC236}">
                <a16:creationId xmlns:a16="http://schemas.microsoft.com/office/drawing/2014/main" id="{96EE9CD3-ECBB-C745-8D54-27E102626FC4}"/>
              </a:ext>
            </a:extLst>
          </p:cNvPr>
          <p:cNvSpPr/>
          <p:nvPr/>
        </p:nvSpPr>
        <p:spPr>
          <a:xfrm>
            <a:off x="1557354" y="2616645"/>
            <a:ext cx="300082" cy="369332"/>
          </a:xfrm>
          <a:prstGeom prst="rect">
            <a:avLst/>
          </a:prstGeom>
        </p:spPr>
        <p:txBody>
          <a:bodyPr wrap="none">
            <a:spAutoFit/>
          </a:bodyPr>
          <a:lstStyle/>
          <a:p>
            <a:r>
              <a:rPr lang="en-US" dirty="0"/>
              <a:t>+</a:t>
            </a:r>
          </a:p>
        </p:txBody>
      </p:sp>
      <p:sp>
        <p:nvSpPr>
          <p:cNvPr id="38" name="Rectangle 37">
            <a:extLst>
              <a:ext uri="{FF2B5EF4-FFF2-40B4-BE49-F238E27FC236}">
                <a16:creationId xmlns:a16="http://schemas.microsoft.com/office/drawing/2014/main" id="{DCA2AE54-2420-C940-89DF-49C292FD0923}"/>
              </a:ext>
            </a:extLst>
          </p:cNvPr>
          <p:cNvSpPr/>
          <p:nvPr/>
        </p:nvSpPr>
        <p:spPr>
          <a:xfrm>
            <a:off x="1899037" y="2623490"/>
            <a:ext cx="300082" cy="369332"/>
          </a:xfrm>
          <a:prstGeom prst="rect">
            <a:avLst/>
          </a:prstGeom>
        </p:spPr>
        <p:txBody>
          <a:bodyPr wrap="none">
            <a:spAutoFit/>
          </a:bodyPr>
          <a:lstStyle/>
          <a:p>
            <a:r>
              <a:rPr lang="en-US" dirty="0"/>
              <a:t>+</a:t>
            </a:r>
          </a:p>
        </p:txBody>
      </p:sp>
      <p:sp>
        <p:nvSpPr>
          <p:cNvPr id="39" name="Rectangle 38">
            <a:extLst>
              <a:ext uri="{FF2B5EF4-FFF2-40B4-BE49-F238E27FC236}">
                <a16:creationId xmlns:a16="http://schemas.microsoft.com/office/drawing/2014/main" id="{273D2250-F927-9640-9508-D54A35B99A87}"/>
              </a:ext>
            </a:extLst>
          </p:cNvPr>
          <p:cNvSpPr/>
          <p:nvPr/>
        </p:nvSpPr>
        <p:spPr>
          <a:xfrm>
            <a:off x="2234219" y="2616645"/>
            <a:ext cx="300082" cy="369332"/>
          </a:xfrm>
          <a:prstGeom prst="rect">
            <a:avLst/>
          </a:prstGeom>
        </p:spPr>
        <p:txBody>
          <a:bodyPr wrap="none">
            <a:spAutoFit/>
          </a:bodyPr>
          <a:lstStyle/>
          <a:p>
            <a:r>
              <a:rPr lang="en-US" dirty="0"/>
              <a:t>+</a:t>
            </a:r>
          </a:p>
        </p:txBody>
      </p:sp>
      <p:sp>
        <p:nvSpPr>
          <p:cNvPr id="40" name="Rectangle 39">
            <a:extLst>
              <a:ext uri="{FF2B5EF4-FFF2-40B4-BE49-F238E27FC236}">
                <a16:creationId xmlns:a16="http://schemas.microsoft.com/office/drawing/2014/main" id="{428A013A-1AA2-5B41-918B-03670122099C}"/>
              </a:ext>
            </a:extLst>
          </p:cNvPr>
          <p:cNvSpPr/>
          <p:nvPr/>
        </p:nvSpPr>
        <p:spPr>
          <a:xfrm>
            <a:off x="3538060" y="2616645"/>
            <a:ext cx="300082" cy="369332"/>
          </a:xfrm>
          <a:prstGeom prst="rect">
            <a:avLst/>
          </a:prstGeom>
        </p:spPr>
        <p:txBody>
          <a:bodyPr wrap="none">
            <a:spAutoFit/>
          </a:bodyPr>
          <a:lstStyle/>
          <a:p>
            <a:r>
              <a:rPr lang="en-US" dirty="0"/>
              <a:t>+</a:t>
            </a:r>
          </a:p>
        </p:txBody>
      </p:sp>
      <p:cxnSp>
        <p:nvCxnSpPr>
          <p:cNvPr id="46" name="Straight Arrow Connector 45">
            <a:extLst>
              <a:ext uri="{FF2B5EF4-FFF2-40B4-BE49-F238E27FC236}">
                <a16:creationId xmlns:a16="http://schemas.microsoft.com/office/drawing/2014/main" id="{34BEE5A1-3F15-9F41-B55F-7214A801B98B}"/>
              </a:ext>
            </a:extLst>
          </p:cNvPr>
          <p:cNvCxnSpPr>
            <a:cxnSpLocks/>
          </p:cNvCxnSpPr>
          <p:nvPr/>
        </p:nvCxnSpPr>
        <p:spPr>
          <a:xfrm flipV="1">
            <a:off x="1246426" y="408408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4498483-A114-D643-8507-6ED7AFCCB4EE}"/>
              </a:ext>
            </a:extLst>
          </p:cNvPr>
          <p:cNvSpPr txBox="1"/>
          <p:nvPr/>
        </p:nvSpPr>
        <p:spPr>
          <a:xfrm>
            <a:off x="1227312" y="3702726"/>
            <a:ext cx="2987846" cy="369332"/>
          </a:xfrm>
          <a:prstGeom prst="rect">
            <a:avLst/>
          </a:prstGeom>
          <a:noFill/>
        </p:spPr>
        <p:txBody>
          <a:bodyPr wrap="square" rtlCol="0">
            <a:spAutoFit/>
          </a:bodyPr>
          <a:lstStyle/>
          <a:p>
            <a:r>
              <a:rPr lang="en-US" b="1" dirty="0"/>
              <a:t>0    1    2    4       … 	      K-D-1 	</a:t>
            </a:r>
          </a:p>
        </p:txBody>
      </p:sp>
    </p:spTree>
    <p:extLst>
      <p:ext uri="{BB962C8B-B14F-4D97-AF65-F5344CB8AC3E}">
        <p14:creationId xmlns:p14="http://schemas.microsoft.com/office/powerpoint/2010/main" val="237488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0D6DF513-BFDE-3A4E-A2D3-9EE4BA43A169}"/>
              </a:ext>
            </a:extLst>
          </p:cNvPr>
          <p:cNvCxnSpPr>
            <a:cxnSpLocks/>
          </p:cNvCxnSpPr>
          <p:nvPr/>
        </p:nvCxnSpPr>
        <p:spPr>
          <a:xfrm>
            <a:off x="6692562" y="2352928"/>
            <a:ext cx="0" cy="958051"/>
          </a:xfrm>
          <a:prstGeom prst="line">
            <a:avLst/>
          </a:prstGeom>
          <a:ln w="15875">
            <a:prstDash val="dash"/>
          </a:ln>
        </p:spPr>
        <p:style>
          <a:lnRef idx="1">
            <a:schemeClr val="dk1"/>
          </a:lnRef>
          <a:fillRef idx="0">
            <a:schemeClr val="dk1"/>
          </a:fillRef>
          <a:effectRef idx="0">
            <a:schemeClr val="dk1"/>
          </a:effectRef>
          <a:fontRef idx="minor">
            <a:schemeClr val="tx1"/>
          </a:fontRef>
        </p:style>
      </p:cxnSp>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Machine learning model formulation</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sp>
        <p:nvSpPr>
          <p:cNvPr id="5" name="TextBox 4">
            <a:extLst>
              <a:ext uri="{FF2B5EF4-FFF2-40B4-BE49-F238E27FC236}">
                <a16:creationId xmlns:a16="http://schemas.microsoft.com/office/drawing/2014/main" id="{D78FB238-C41E-1549-8B75-B3E5275A04F5}"/>
              </a:ext>
            </a:extLst>
          </p:cNvPr>
          <p:cNvSpPr txBox="1"/>
          <p:nvPr/>
        </p:nvSpPr>
        <p:spPr>
          <a:xfrm>
            <a:off x="567256" y="528428"/>
            <a:ext cx="7133684" cy="369332"/>
          </a:xfrm>
          <a:prstGeom prst="rect">
            <a:avLst/>
          </a:prstGeom>
          <a:noFill/>
        </p:spPr>
        <p:txBody>
          <a:bodyPr wrap="none" rtlCol="0">
            <a:spAutoFit/>
          </a:bodyPr>
          <a:lstStyle/>
          <a:p>
            <a:r>
              <a:rPr lang="en-US" dirty="0" err="1"/>
              <a:t>Initialisation</a:t>
            </a:r>
            <a:r>
              <a:rPr lang="en-US" dirty="0"/>
              <a:t>: P(F</a:t>
            </a:r>
            <a:r>
              <a:rPr lang="en-US" baseline="-25000" dirty="0"/>
              <a:t>N</a:t>
            </a:r>
            <a:r>
              <a:rPr lang="en-US" dirty="0"/>
              <a:t>) is uniformly </a:t>
            </a:r>
            <a:r>
              <a:rPr lang="en-US" dirty="0" err="1"/>
              <a:t>initialised</a:t>
            </a:r>
            <a:r>
              <a:rPr lang="en-US" dirty="0"/>
              <a:t> over the offsets’ span [0; K-D-1] </a:t>
            </a:r>
          </a:p>
        </p:txBody>
      </p:sp>
      <p:sp>
        <p:nvSpPr>
          <p:cNvPr id="6" name="TextBox 5">
            <a:extLst>
              <a:ext uri="{FF2B5EF4-FFF2-40B4-BE49-F238E27FC236}">
                <a16:creationId xmlns:a16="http://schemas.microsoft.com/office/drawing/2014/main" id="{BEE9607B-117E-3F40-8EED-F2A94BB940F6}"/>
              </a:ext>
            </a:extLst>
          </p:cNvPr>
          <p:cNvSpPr txBox="1"/>
          <p:nvPr/>
        </p:nvSpPr>
        <p:spPr>
          <a:xfrm>
            <a:off x="567256" y="1136759"/>
            <a:ext cx="1133259" cy="369332"/>
          </a:xfrm>
          <a:prstGeom prst="rect">
            <a:avLst/>
          </a:prstGeom>
          <a:noFill/>
        </p:spPr>
        <p:txBody>
          <a:bodyPr wrap="none" rtlCol="0">
            <a:spAutoFit/>
          </a:bodyPr>
          <a:lstStyle/>
          <a:p>
            <a:r>
              <a:rPr lang="en-US" dirty="0"/>
              <a:t>End-state:</a:t>
            </a:r>
          </a:p>
        </p:txBody>
      </p:sp>
      <p:pic>
        <p:nvPicPr>
          <p:cNvPr id="7" name="Picture 6">
            <a:extLst>
              <a:ext uri="{FF2B5EF4-FFF2-40B4-BE49-F238E27FC236}">
                <a16:creationId xmlns:a16="http://schemas.microsoft.com/office/drawing/2014/main" id="{40D54EE1-3551-9B43-AF08-32B0F87BA920}"/>
              </a:ext>
            </a:extLst>
          </p:cNvPr>
          <p:cNvPicPr>
            <a:picLocks noChangeAspect="1"/>
          </p:cNvPicPr>
          <p:nvPr/>
        </p:nvPicPr>
        <p:blipFill>
          <a:blip r:embed="rId2"/>
          <a:stretch>
            <a:fillRect/>
          </a:stretch>
        </p:blipFill>
        <p:spPr>
          <a:xfrm>
            <a:off x="2135670" y="1078128"/>
            <a:ext cx="7817800" cy="760893"/>
          </a:xfrm>
          <a:prstGeom prst="rect">
            <a:avLst/>
          </a:prstGeom>
        </p:spPr>
      </p:pic>
      <p:cxnSp>
        <p:nvCxnSpPr>
          <p:cNvPr id="17" name="Straight Arrow Connector 16">
            <a:extLst>
              <a:ext uri="{FF2B5EF4-FFF2-40B4-BE49-F238E27FC236}">
                <a16:creationId xmlns:a16="http://schemas.microsoft.com/office/drawing/2014/main" id="{24568450-9E48-6B44-A384-2AECB3264568}"/>
              </a:ext>
            </a:extLst>
          </p:cNvPr>
          <p:cNvCxnSpPr>
            <a:cxnSpLocks/>
          </p:cNvCxnSpPr>
          <p:nvPr/>
        </p:nvCxnSpPr>
        <p:spPr>
          <a:xfrm flipV="1">
            <a:off x="5904931" y="331098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57C962F-F40E-734D-8FE6-E38142EC5C5C}"/>
              </a:ext>
            </a:extLst>
          </p:cNvPr>
          <p:cNvSpPr txBox="1"/>
          <p:nvPr/>
        </p:nvSpPr>
        <p:spPr>
          <a:xfrm>
            <a:off x="8873295" y="3081953"/>
            <a:ext cx="2852433" cy="307777"/>
          </a:xfrm>
          <a:prstGeom prst="rect">
            <a:avLst/>
          </a:prstGeom>
          <a:noFill/>
        </p:spPr>
        <p:txBody>
          <a:bodyPr wrap="square" lIns="90000" rtlCol="0">
            <a:spAutoFit/>
          </a:bodyPr>
          <a:lstStyle/>
          <a:p>
            <a:r>
              <a:rPr lang="en-US" sz="1400" dirty="0"/>
              <a:t>Time on the typical profile (days)</a:t>
            </a:r>
            <a:endParaRPr lang="en-US" sz="1400" baseline="-25000" dirty="0"/>
          </a:p>
        </p:txBody>
      </p:sp>
      <p:sp>
        <p:nvSpPr>
          <p:cNvPr id="19" name="TextBox 18">
            <a:extLst>
              <a:ext uri="{FF2B5EF4-FFF2-40B4-BE49-F238E27FC236}">
                <a16:creationId xmlns:a16="http://schemas.microsoft.com/office/drawing/2014/main" id="{E1CDDAC5-D180-6444-84DA-8F0F0BF2D8DC}"/>
              </a:ext>
            </a:extLst>
          </p:cNvPr>
          <p:cNvSpPr txBox="1"/>
          <p:nvPr/>
        </p:nvSpPr>
        <p:spPr>
          <a:xfrm>
            <a:off x="5904564" y="3361026"/>
            <a:ext cx="2987846" cy="369332"/>
          </a:xfrm>
          <a:prstGeom prst="rect">
            <a:avLst/>
          </a:prstGeom>
          <a:noFill/>
        </p:spPr>
        <p:txBody>
          <a:bodyPr wrap="square" rtlCol="0">
            <a:spAutoFit/>
          </a:bodyPr>
          <a:lstStyle/>
          <a:p>
            <a:r>
              <a:rPr lang="en-US" b="1" dirty="0"/>
              <a:t>1    2    3    4       … 	      K-D 	</a:t>
            </a:r>
          </a:p>
        </p:txBody>
      </p:sp>
      <p:cxnSp>
        <p:nvCxnSpPr>
          <p:cNvPr id="23" name="Straight Arrow Connector 22">
            <a:extLst>
              <a:ext uri="{FF2B5EF4-FFF2-40B4-BE49-F238E27FC236}">
                <a16:creationId xmlns:a16="http://schemas.microsoft.com/office/drawing/2014/main" id="{A5714925-3331-C643-B5BD-93C624DBDA7B}"/>
              </a:ext>
            </a:extLst>
          </p:cNvPr>
          <p:cNvCxnSpPr>
            <a:cxnSpLocks/>
          </p:cNvCxnSpPr>
          <p:nvPr/>
        </p:nvCxnSpPr>
        <p:spPr>
          <a:xfrm flipV="1">
            <a:off x="5915263" y="1922312"/>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93039D3-502E-994D-9783-AE464C4F817B}"/>
              </a:ext>
            </a:extLst>
          </p:cNvPr>
          <p:cNvSpPr/>
          <p:nvPr/>
        </p:nvSpPr>
        <p:spPr>
          <a:xfrm>
            <a:off x="5233666" y="1776468"/>
            <a:ext cx="681597" cy="369332"/>
          </a:xfrm>
          <a:prstGeom prst="rect">
            <a:avLst/>
          </a:prstGeom>
        </p:spPr>
        <p:txBody>
          <a:bodyPr wrap="none">
            <a:spAutoFit/>
          </a:bodyPr>
          <a:lstStyle/>
          <a:p>
            <a:r>
              <a:rPr lang="en-US" dirty="0"/>
              <a:t>P(F</a:t>
            </a:r>
            <a:r>
              <a:rPr lang="en-US" baseline="-25000" dirty="0"/>
              <a:t>1</a:t>
            </a:r>
            <a:r>
              <a:rPr lang="en-US" dirty="0"/>
              <a:t>) </a:t>
            </a:r>
          </a:p>
        </p:txBody>
      </p:sp>
      <p:sp>
        <p:nvSpPr>
          <p:cNvPr id="26" name="Rectangle 25">
            <a:extLst>
              <a:ext uri="{FF2B5EF4-FFF2-40B4-BE49-F238E27FC236}">
                <a16:creationId xmlns:a16="http://schemas.microsoft.com/office/drawing/2014/main" id="{F06C1790-400B-5343-9E8A-3A5E4749CC5E}"/>
              </a:ext>
            </a:extLst>
          </p:cNvPr>
          <p:cNvSpPr/>
          <p:nvPr/>
        </p:nvSpPr>
        <p:spPr>
          <a:xfrm>
            <a:off x="5904564" y="2913106"/>
            <a:ext cx="300082" cy="369332"/>
          </a:xfrm>
          <a:prstGeom prst="rect">
            <a:avLst/>
          </a:prstGeom>
        </p:spPr>
        <p:txBody>
          <a:bodyPr wrap="none">
            <a:spAutoFit/>
          </a:bodyPr>
          <a:lstStyle/>
          <a:p>
            <a:r>
              <a:rPr lang="en-US" dirty="0"/>
              <a:t>+</a:t>
            </a:r>
          </a:p>
        </p:txBody>
      </p:sp>
      <p:sp>
        <p:nvSpPr>
          <p:cNvPr id="27" name="Rectangle 26">
            <a:extLst>
              <a:ext uri="{FF2B5EF4-FFF2-40B4-BE49-F238E27FC236}">
                <a16:creationId xmlns:a16="http://schemas.microsoft.com/office/drawing/2014/main" id="{AED63F14-27BD-BF49-98AE-3DC6A58E9CAB}"/>
              </a:ext>
            </a:extLst>
          </p:cNvPr>
          <p:cNvSpPr/>
          <p:nvPr/>
        </p:nvSpPr>
        <p:spPr>
          <a:xfrm>
            <a:off x="6215345" y="2595201"/>
            <a:ext cx="300082" cy="369332"/>
          </a:xfrm>
          <a:prstGeom prst="rect">
            <a:avLst/>
          </a:prstGeom>
        </p:spPr>
        <p:txBody>
          <a:bodyPr wrap="none">
            <a:spAutoFit/>
          </a:bodyPr>
          <a:lstStyle/>
          <a:p>
            <a:r>
              <a:rPr lang="en-US" dirty="0"/>
              <a:t>+</a:t>
            </a:r>
          </a:p>
        </p:txBody>
      </p:sp>
      <p:sp>
        <p:nvSpPr>
          <p:cNvPr id="28" name="Rectangle 27">
            <a:extLst>
              <a:ext uri="{FF2B5EF4-FFF2-40B4-BE49-F238E27FC236}">
                <a16:creationId xmlns:a16="http://schemas.microsoft.com/office/drawing/2014/main" id="{117011C0-0C1F-2B48-96CA-4AB3D24E8792}"/>
              </a:ext>
            </a:extLst>
          </p:cNvPr>
          <p:cNvSpPr/>
          <p:nvPr/>
        </p:nvSpPr>
        <p:spPr>
          <a:xfrm>
            <a:off x="6553851" y="2086310"/>
            <a:ext cx="300082" cy="369332"/>
          </a:xfrm>
          <a:prstGeom prst="rect">
            <a:avLst/>
          </a:prstGeom>
        </p:spPr>
        <p:txBody>
          <a:bodyPr wrap="none">
            <a:spAutoFit/>
          </a:bodyPr>
          <a:lstStyle/>
          <a:p>
            <a:r>
              <a:rPr lang="en-US" dirty="0"/>
              <a:t>+</a:t>
            </a:r>
          </a:p>
        </p:txBody>
      </p:sp>
      <p:sp>
        <p:nvSpPr>
          <p:cNvPr id="29" name="Rectangle 28">
            <a:extLst>
              <a:ext uri="{FF2B5EF4-FFF2-40B4-BE49-F238E27FC236}">
                <a16:creationId xmlns:a16="http://schemas.microsoft.com/office/drawing/2014/main" id="{A9D99B54-0D3E-4B4C-96F3-C011B3DA5677}"/>
              </a:ext>
            </a:extLst>
          </p:cNvPr>
          <p:cNvSpPr/>
          <p:nvPr/>
        </p:nvSpPr>
        <p:spPr>
          <a:xfrm>
            <a:off x="6892357" y="2733794"/>
            <a:ext cx="300082" cy="369332"/>
          </a:xfrm>
          <a:prstGeom prst="rect">
            <a:avLst/>
          </a:prstGeom>
        </p:spPr>
        <p:txBody>
          <a:bodyPr wrap="none">
            <a:spAutoFit/>
          </a:bodyPr>
          <a:lstStyle/>
          <a:p>
            <a:r>
              <a:rPr lang="en-US" dirty="0"/>
              <a:t>+</a:t>
            </a:r>
          </a:p>
        </p:txBody>
      </p:sp>
      <p:sp>
        <p:nvSpPr>
          <p:cNvPr id="30" name="Rectangle 29">
            <a:extLst>
              <a:ext uri="{FF2B5EF4-FFF2-40B4-BE49-F238E27FC236}">
                <a16:creationId xmlns:a16="http://schemas.microsoft.com/office/drawing/2014/main" id="{B8C241E2-7447-AF48-8491-0EE8AD12966E}"/>
              </a:ext>
            </a:extLst>
          </p:cNvPr>
          <p:cNvSpPr/>
          <p:nvPr/>
        </p:nvSpPr>
        <p:spPr>
          <a:xfrm>
            <a:off x="8213989" y="3051176"/>
            <a:ext cx="300082" cy="369332"/>
          </a:xfrm>
          <a:prstGeom prst="rect">
            <a:avLst/>
          </a:prstGeom>
        </p:spPr>
        <p:txBody>
          <a:bodyPr wrap="none">
            <a:spAutoFit/>
          </a:bodyPr>
          <a:lstStyle/>
          <a:p>
            <a:r>
              <a:rPr lang="en-US" dirty="0"/>
              <a:t>+</a:t>
            </a:r>
          </a:p>
        </p:txBody>
      </p:sp>
      <p:cxnSp>
        <p:nvCxnSpPr>
          <p:cNvPr id="34" name="Straight Arrow Connector 33">
            <a:extLst>
              <a:ext uri="{FF2B5EF4-FFF2-40B4-BE49-F238E27FC236}">
                <a16:creationId xmlns:a16="http://schemas.microsoft.com/office/drawing/2014/main" id="{BE6A9689-4E3E-8043-B487-F645C63D04C6}"/>
              </a:ext>
            </a:extLst>
          </p:cNvPr>
          <p:cNvCxnSpPr>
            <a:cxnSpLocks/>
            <a:endCxn id="28" idx="3"/>
          </p:cNvCxnSpPr>
          <p:nvPr/>
        </p:nvCxnSpPr>
        <p:spPr>
          <a:xfrm flipH="1">
            <a:off x="6853933" y="1808650"/>
            <a:ext cx="638587" cy="46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5E6547-D501-9444-8EFD-24FCDCD0F743}"/>
              </a:ext>
            </a:extLst>
          </p:cNvPr>
          <p:cNvCxnSpPr>
            <a:cxnSpLocks/>
          </p:cNvCxnSpPr>
          <p:nvPr/>
        </p:nvCxnSpPr>
        <p:spPr>
          <a:xfrm flipV="1">
            <a:off x="5904564" y="414623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2306066-1722-B14C-852C-AC6797E0DA43}"/>
              </a:ext>
            </a:extLst>
          </p:cNvPr>
          <p:cNvSpPr txBox="1"/>
          <p:nvPr/>
        </p:nvSpPr>
        <p:spPr>
          <a:xfrm>
            <a:off x="5885450" y="3764871"/>
            <a:ext cx="2987846" cy="369332"/>
          </a:xfrm>
          <a:prstGeom prst="rect">
            <a:avLst/>
          </a:prstGeom>
          <a:noFill/>
        </p:spPr>
        <p:txBody>
          <a:bodyPr wrap="square" rtlCol="0">
            <a:spAutoFit/>
          </a:bodyPr>
          <a:lstStyle/>
          <a:p>
            <a:r>
              <a:rPr lang="en-US" b="1" dirty="0"/>
              <a:t>0    1    2    4       … 	      K-D-1 	</a:t>
            </a:r>
          </a:p>
        </p:txBody>
      </p:sp>
      <p:sp>
        <p:nvSpPr>
          <p:cNvPr id="43" name="Doughnut 42">
            <a:extLst>
              <a:ext uri="{FF2B5EF4-FFF2-40B4-BE49-F238E27FC236}">
                <a16:creationId xmlns:a16="http://schemas.microsoft.com/office/drawing/2014/main" id="{450DE109-B675-A541-8991-918D55C90DEA}"/>
              </a:ext>
            </a:extLst>
          </p:cNvPr>
          <p:cNvSpPr/>
          <p:nvPr/>
        </p:nvSpPr>
        <p:spPr>
          <a:xfrm>
            <a:off x="6496313" y="3755737"/>
            <a:ext cx="376930" cy="369332"/>
          </a:xfrm>
          <a:prstGeom prst="donut">
            <a:avLst>
              <a:gd name="adj" fmla="val 55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685B9B6C-B3A4-394E-950C-8E172FE71CA5}"/>
              </a:ext>
            </a:extLst>
          </p:cNvPr>
          <p:cNvSpPr txBox="1"/>
          <p:nvPr/>
        </p:nvSpPr>
        <p:spPr>
          <a:xfrm>
            <a:off x="8873296" y="3862861"/>
            <a:ext cx="1324650" cy="307777"/>
          </a:xfrm>
          <a:prstGeom prst="rect">
            <a:avLst/>
          </a:prstGeom>
          <a:noFill/>
        </p:spPr>
        <p:txBody>
          <a:bodyPr wrap="square" lIns="90000" rtlCol="0">
            <a:spAutoFit/>
          </a:bodyPr>
          <a:lstStyle/>
          <a:p>
            <a:r>
              <a:rPr lang="en-US" sz="1400" dirty="0"/>
              <a:t>Offsets (days)</a:t>
            </a:r>
            <a:endParaRPr lang="en-US" sz="1400" baseline="-25000" dirty="0"/>
          </a:p>
        </p:txBody>
      </p:sp>
      <p:cxnSp>
        <p:nvCxnSpPr>
          <p:cNvPr id="49" name="Straight Connector 48">
            <a:extLst>
              <a:ext uri="{FF2B5EF4-FFF2-40B4-BE49-F238E27FC236}">
                <a16:creationId xmlns:a16="http://schemas.microsoft.com/office/drawing/2014/main" id="{289DDDFA-B909-D740-9507-15A923444A70}"/>
              </a:ext>
            </a:extLst>
          </p:cNvPr>
          <p:cNvCxnSpPr>
            <a:cxnSpLocks/>
          </p:cNvCxnSpPr>
          <p:nvPr/>
        </p:nvCxnSpPr>
        <p:spPr>
          <a:xfrm flipH="1">
            <a:off x="5915263" y="2277790"/>
            <a:ext cx="789713" cy="0"/>
          </a:xfrm>
          <a:prstGeom prst="line">
            <a:avLst/>
          </a:prstGeom>
          <a:ln w="15875">
            <a:prstDash val="dash"/>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8D9518B9-773B-C84D-9D51-AE921EE4B5EE}"/>
              </a:ext>
            </a:extLst>
          </p:cNvPr>
          <p:cNvSpPr/>
          <p:nvPr/>
        </p:nvSpPr>
        <p:spPr>
          <a:xfrm>
            <a:off x="3564448" y="916592"/>
            <a:ext cx="893193" cy="369332"/>
          </a:xfrm>
          <a:prstGeom prst="rect">
            <a:avLst/>
          </a:prstGeom>
        </p:spPr>
        <p:txBody>
          <a:bodyPr wrap="none">
            <a:spAutoFit/>
          </a:bodyPr>
          <a:lstStyle/>
          <a:p>
            <a:r>
              <a:rPr lang="en-GB" dirty="0">
                <a:solidFill>
                  <a:srgbClr val="C00000"/>
                </a:solidFill>
              </a:rPr>
              <a:t>no shift</a:t>
            </a:r>
            <a:endParaRPr lang="en-US" dirty="0"/>
          </a:p>
        </p:txBody>
      </p:sp>
      <p:sp>
        <p:nvSpPr>
          <p:cNvPr id="8" name="Rectangle 7">
            <a:extLst>
              <a:ext uri="{FF2B5EF4-FFF2-40B4-BE49-F238E27FC236}">
                <a16:creationId xmlns:a16="http://schemas.microsoft.com/office/drawing/2014/main" id="{CB36E467-9F58-B142-8864-7B345045581E}"/>
              </a:ext>
            </a:extLst>
          </p:cNvPr>
          <p:cNvSpPr/>
          <p:nvPr/>
        </p:nvSpPr>
        <p:spPr>
          <a:xfrm>
            <a:off x="4303453" y="1361062"/>
            <a:ext cx="1041760" cy="369332"/>
          </a:xfrm>
          <a:prstGeom prst="rect">
            <a:avLst/>
          </a:prstGeom>
        </p:spPr>
        <p:txBody>
          <a:bodyPr wrap="none">
            <a:spAutoFit/>
          </a:bodyPr>
          <a:lstStyle/>
          <a:p>
            <a:r>
              <a:rPr lang="en-GB" dirty="0">
                <a:solidFill>
                  <a:srgbClr val="C00000"/>
                </a:solidFill>
              </a:rPr>
              <a:t>max shift</a:t>
            </a:r>
            <a:endParaRPr lang="en-US" dirty="0"/>
          </a:p>
        </p:txBody>
      </p:sp>
      <p:cxnSp>
        <p:nvCxnSpPr>
          <p:cNvPr id="33" name="Straight Arrow Connector 32">
            <a:extLst>
              <a:ext uri="{FF2B5EF4-FFF2-40B4-BE49-F238E27FC236}">
                <a16:creationId xmlns:a16="http://schemas.microsoft.com/office/drawing/2014/main" id="{C1610805-8F81-9545-B935-4D37D43A6793}"/>
              </a:ext>
            </a:extLst>
          </p:cNvPr>
          <p:cNvCxnSpPr>
            <a:cxnSpLocks/>
          </p:cNvCxnSpPr>
          <p:nvPr/>
        </p:nvCxnSpPr>
        <p:spPr>
          <a:xfrm flipV="1">
            <a:off x="1246793" y="324883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9AFD3F-D2F6-5144-A0F2-4C689C93298E}"/>
              </a:ext>
            </a:extLst>
          </p:cNvPr>
          <p:cNvSpPr txBox="1"/>
          <p:nvPr/>
        </p:nvSpPr>
        <p:spPr>
          <a:xfrm>
            <a:off x="1246426" y="3298881"/>
            <a:ext cx="2987846" cy="369332"/>
          </a:xfrm>
          <a:prstGeom prst="rect">
            <a:avLst/>
          </a:prstGeom>
          <a:noFill/>
        </p:spPr>
        <p:txBody>
          <a:bodyPr wrap="square" rtlCol="0">
            <a:spAutoFit/>
          </a:bodyPr>
          <a:lstStyle/>
          <a:p>
            <a:r>
              <a:rPr lang="en-US" b="1" dirty="0"/>
              <a:t>1    2    3    4       … 	      K-D 	</a:t>
            </a:r>
          </a:p>
        </p:txBody>
      </p:sp>
      <p:cxnSp>
        <p:nvCxnSpPr>
          <p:cNvPr id="37" name="Straight Arrow Connector 36">
            <a:extLst>
              <a:ext uri="{FF2B5EF4-FFF2-40B4-BE49-F238E27FC236}">
                <a16:creationId xmlns:a16="http://schemas.microsoft.com/office/drawing/2014/main" id="{513BAF9A-461B-EB42-8018-57D85024CE93}"/>
              </a:ext>
            </a:extLst>
          </p:cNvPr>
          <p:cNvCxnSpPr>
            <a:cxnSpLocks/>
          </p:cNvCxnSpPr>
          <p:nvPr/>
        </p:nvCxnSpPr>
        <p:spPr>
          <a:xfrm flipV="1">
            <a:off x="1257125" y="18601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0BD7410-C34A-ED4D-8541-6169B71EDD6C}"/>
              </a:ext>
            </a:extLst>
          </p:cNvPr>
          <p:cNvSpPr/>
          <p:nvPr/>
        </p:nvSpPr>
        <p:spPr>
          <a:xfrm>
            <a:off x="575528" y="1714323"/>
            <a:ext cx="681597" cy="369332"/>
          </a:xfrm>
          <a:prstGeom prst="rect">
            <a:avLst/>
          </a:prstGeom>
        </p:spPr>
        <p:txBody>
          <a:bodyPr wrap="none">
            <a:spAutoFit/>
          </a:bodyPr>
          <a:lstStyle/>
          <a:p>
            <a:r>
              <a:rPr lang="en-US" dirty="0"/>
              <a:t>P(F</a:t>
            </a:r>
            <a:r>
              <a:rPr lang="en-US" baseline="-25000" dirty="0"/>
              <a:t>1</a:t>
            </a:r>
            <a:r>
              <a:rPr lang="en-US" dirty="0"/>
              <a:t>) </a:t>
            </a:r>
          </a:p>
        </p:txBody>
      </p:sp>
      <p:sp>
        <p:nvSpPr>
          <p:cNvPr id="39" name="Rectangle 38">
            <a:extLst>
              <a:ext uri="{FF2B5EF4-FFF2-40B4-BE49-F238E27FC236}">
                <a16:creationId xmlns:a16="http://schemas.microsoft.com/office/drawing/2014/main" id="{5C7FA0E9-D0CD-424B-ABA6-F0725B178441}"/>
              </a:ext>
            </a:extLst>
          </p:cNvPr>
          <p:cNvSpPr/>
          <p:nvPr/>
        </p:nvSpPr>
        <p:spPr>
          <a:xfrm>
            <a:off x="1245994" y="2619699"/>
            <a:ext cx="300082" cy="369332"/>
          </a:xfrm>
          <a:prstGeom prst="rect">
            <a:avLst/>
          </a:prstGeom>
        </p:spPr>
        <p:txBody>
          <a:bodyPr wrap="none">
            <a:spAutoFit/>
          </a:bodyPr>
          <a:lstStyle/>
          <a:p>
            <a:r>
              <a:rPr lang="en-US" dirty="0"/>
              <a:t>+</a:t>
            </a:r>
          </a:p>
        </p:txBody>
      </p:sp>
      <p:sp>
        <p:nvSpPr>
          <p:cNvPr id="40" name="Rectangle 39">
            <a:extLst>
              <a:ext uri="{FF2B5EF4-FFF2-40B4-BE49-F238E27FC236}">
                <a16:creationId xmlns:a16="http://schemas.microsoft.com/office/drawing/2014/main" id="{25E38A20-2A05-B94B-9A99-0AA17A48BB72}"/>
              </a:ext>
            </a:extLst>
          </p:cNvPr>
          <p:cNvSpPr/>
          <p:nvPr/>
        </p:nvSpPr>
        <p:spPr>
          <a:xfrm>
            <a:off x="1557354" y="2616645"/>
            <a:ext cx="300082" cy="369332"/>
          </a:xfrm>
          <a:prstGeom prst="rect">
            <a:avLst/>
          </a:prstGeom>
        </p:spPr>
        <p:txBody>
          <a:bodyPr wrap="none">
            <a:spAutoFit/>
          </a:bodyPr>
          <a:lstStyle/>
          <a:p>
            <a:r>
              <a:rPr lang="en-US" dirty="0"/>
              <a:t>+</a:t>
            </a:r>
          </a:p>
        </p:txBody>
      </p:sp>
      <p:sp>
        <p:nvSpPr>
          <p:cNvPr id="46" name="Rectangle 45">
            <a:extLst>
              <a:ext uri="{FF2B5EF4-FFF2-40B4-BE49-F238E27FC236}">
                <a16:creationId xmlns:a16="http://schemas.microsoft.com/office/drawing/2014/main" id="{92E0D28C-F121-0C47-9F67-0043A20939ED}"/>
              </a:ext>
            </a:extLst>
          </p:cNvPr>
          <p:cNvSpPr/>
          <p:nvPr/>
        </p:nvSpPr>
        <p:spPr>
          <a:xfrm>
            <a:off x="1899037" y="2623490"/>
            <a:ext cx="300082" cy="369332"/>
          </a:xfrm>
          <a:prstGeom prst="rect">
            <a:avLst/>
          </a:prstGeom>
        </p:spPr>
        <p:txBody>
          <a:bodyPr wrap="none">
            <a:spAutoFit/>
          </a:bodyPr>
          <a:lstStyle/>
          <a:p>
            <a:r>
              <a:rPr lang="en-US" dirty="0"/>
              <a:t>+</a:t>
            </a:r>
          </a:p>
        </p:txBody>
      </p:sp>
      <p:sp>
        <p:nvSpPr>
          <p:cNvPr id="47" name="Rectangle 46">
            <a:extLst>
              <a:ext uri="{FF2B5EF4-FFF2-40B4-BE49-F238E27FC236}">
                <a16:creationId xmlns:a16="http://schemas.microsoft.com/office/drawing/2014/main" id="{08544738-576F-2E4A-B0AA-B0340965002A}"/>
              </a:ext>
            </a:extLst>
          </p:cNvPr>
          <p:cNvSpPr/>
          <p:nvPr/>
        </p:nvSpPr>
        <p:spPr>
          <a:xfrm>
            <a:off x="2234219" y="2616645"/>
            <a:ext cx="300082" cy="369332"/>
          </a:xfrm>
          <a:prstGeom prst="rect">
            <a:avLst/>
          </a:prstGeom>
        </p:spPr>
        <p:txBody>
          <a:bodyPr wrap="none">
            <a:spAutoFit/>
          </a:bodyPr>
          <a:lstStyle/>
          <a:p>
            <a:r>
              <a:rPr lang="en-US" dirty="0"/>
              <a:t>+</a:t>
            </a:r>
          </a:p>
        </p:txBody>
      </p:sp>
      <p:sp>
        <p:nvSpPr>
          <p:cNvPr id="50" name="Rectangle 49">
            <a:extLst>
              <a:ext uri="{FF2B5EF4-FFF2-40B4-BE49-F238E27FC236}">
                <a16:creationId xmlns:a16="http://schemas.microsoft.com/office/drawing/2014/main" id="{9986E088-B51A-A64D-A977-4661A6B3682B}"/>
              </a:ext>
            </a:extLst>
          </p:cNvPr>
          <p:cNvSpPr/>
          <p:nvPr/>
        </p:nvSpPr>
        <p:spPr>
          <a:xfrm>
            <a:off x="3538060" y="2616645"/>
            <a:ext cx="300082" cy="369332"/>
          </a:xfrm>
          <a:prstGeom prst="rect">
            <a:avLst/>
          </a:prstGeom>
        </p:spPr>
        <p:txBody>
          <a:bodyPr wrap="none">
            <a:spAutoFit/>
          </a:bodyPr>
          <a:lstStyle/>
          <a:p>
            <a:r>
              <a:rPr lang="en-US" dirty="0"/>
              <a:t>+</a:t>
            </a:r>
          </a:p>
        </p:txBody>
      </p:sp>
      <p:cxnSp>
        <p:nvCxnSpPr>
          <p:cNvPr id="53" name="Straight Arrow Connector 52">
            <a:extLst>
              <a:ext uri="{FF2B5EF4-FFF2-40B4-BE49-F238E27FC236}">
                <a16:creationId xmlns:a16="http://schemas.microsoft.com/office/drawing/2014/main" id="{255BE8B8-AD97-F24D-8A42-AECBB109D434}"/>
              </a:ext>
            </a:extLst>
          </p:cNvPr>
          <p:cNvCxnSpPr>
            <a:cxnSpLocks/>
          </p:cNvCxnSpPr>
          <p:nvPr/>
        </p:nvCxnSpPr>
        <p:spPr>
          <a:xfrm flipV="1">
            <a:off x="1246426" y="408408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DFDEFC1-3633-6E42-B679-DC7E1A13823F}"/>
              </a:ext>
            </a:extLst>
          </p:cNvPr>
          <p:cNvSpPr txBox="1"/>
          <p:nvPr/>
        </p:nvSpPr>
        <p:spPr>
          <a:xfrm>
            <a:off x="1227312" y="3702726"/>
            <a:ext cx="2987846" cy="369332"/>
          </a:xfrm>
          <a:prstGeom prst="rect">
            <a:avLst/>
          </a:prstGeom>
          <a:noFill/>
        </p:spPr>
        <p:txBody>
          <a:bodyPr wrap="square" rtlCol="0">
            <a:spAutoFit/>
          </a:bodyPr>
          <a:lstStyle/>
          <a:p>
            <a:r>
              <a:rPr lang="en-US" b="1" dirty="0"/>
              <a:t>0    1    2    4       … 	      K-D-1 	</a:t>
            </a:r>
          </a:p>
        </p:txBody>
      </p:sp>
    </p:spTree>
    <p:extLst>
      <p:ext uri="{BB962C8B-B14F-4D97-AF65-F5344CB8AC3E}">
        <p14:creationId xmlns:p14="http://schemas.microsoft.com/office/powerpoint/2010/main" val="115401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Machine learning model formulation</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sp>
        <p:nvSpPr>
          <p:cNvPr id="5" name="TextBox 4">
            <a:extLst>
              <a:ext uri="{FF2B5EF4-FFF2-40B4-BE49-F238E27FC236}">
                <a16:creationId xmlns:a16="http://schemas.microsoft.com/office/drawing/2014/main" id="{D78FB238-C41E-1549-8B75-B3E5275A04F5}"/>
              </a:ext>
            </a:extLst>
          </p:cNvPr>
          <p:cNvSpPr txBox="1"/>
          <p:nvPr/>
        </p:nvSpPr>
        <p:spPr>
          <a:xfrm>
            <a:off x="567256" y="528428"/>
            <a:ext cx="7133684" cy="369332"/>
          </a:xfrm>
          <a:prstGeom prst="rect">
            <a:avLst/>
          </a:prstGeom>
          <a:noFill/>
        </p:spPr>
        <p:txBody>
          <a:bodyPr wrap="none" rtlCol="0">
            <a:spAutoFit/>
          </a:bodyPr>
          <a:lstStyle/>
          <a:p>
            <a:r>
              <a:rPr lang="en-US" dirty="0" err="1"/>
              <a:t>Initialisation</a:t>
            </a:r>
            <a:r>
              <a:rPr lang="en-US" dirty="0"/>
              <a:t>: P(F</a:t>
            </a:r>
            <a:r>
              <a:rPr lang="en-US" baseline="-25000" dirty="0"/>
              <a:t>N</a:t>
            </a:r>
            <a:r>
              <a:rPr lang="en-US" dirty="0"/>
              <a:t>) is uniformly </a:t>
            </a:r>
            <a:r>
              <a:rPr lang="en-US" dirty="0" err="1"/>
              <a:t>initialised</a:t>
            </a:r>
            <a:r>
              <a:rPr lang="en-US" dirty="0"/>
              <a:t> over the offsets’ span [0; K-D-1] </a:t>
            </a:r>
          </a:p>
        </p:txBody>
      </p:sp>
      <p:sp>
        <p:nvSpPr>
          <p:cNvPr id="6" name="TextBox 5">
            <a:extLst>
              <a:ext uri="{FF2B5EF4-FFF2-40B4-BE49-F238E27FC236}">
                <a16:creationId xmlns:a16="http://schemas.microsoft.com/office/drawing/2014/main" id="{BEE9607B-117E-3F40-8EED-F2A94BB940F6}"/>
              </a:ext>
            </a:extLst>
          </p:cNvPr>
          <p:cNvSpPr txBox="1"/>
          <p:nvPr/>
        </p:nvSpPr>
        <p:spPr>
          <a:xfrm>
            <a:off x="567256" y="1136759"/>
            <a:ext cx="1133259" cy="369332"/>
          </a:xfrm>
          <a:prstGeom prst="rect">
            <a:avLst/>
          </a:prstGeom>
          <a:noFill/>
        </p:spPr>
        <p:txBody>
          <a:bodyPr wrap="none" rtlCol="0">
            <a:spAutoFit/>
          </a:bodyPr>
          <a:lstStyle/>
          <a:p>
            <a:r>
              <a:rPr lang="en-US" dirty="0"/>
              <a:t>End-state:</a:t>
            </a:r>
          </a:p>
        </p:txBody>
      </p:sp>
      <p:pic>
        <p:nvPicPr>
          <p:cNvPr id="7" name="Picture 6">
            <a:extLst>
              <a:ext uri="{FF2B5EF4-FFF2-40B4-BE49-F238E27FC236}">
                <a16:creationId xmlns:a16="http://schemas.microsoft.com/office/drawing/2014/main" id="{40D54EE1-3551-9B43-AF08-32B0F87BA920}"/>
              </a:ext>
            </a:extLst>
          </p:cNvPr>
          <p:cNvPicPr>
            <a:picLocks noChangeAspect="1"/>
          </p:cNvPicPr>
          <p:nvPr/>
        </p:nvPicPr>
        <p:blipFill>
          <a:blip r:embed="rId3"/>
          <a:stretch>
            <a:fillRect/>
          </a:stretch>
        </p:blipFill>
        <p:spPr>
          <a:xfrm>
            <a:off x="2135670" y="1078128"/>
            <a:ext cx="7817800" cy="760893"/>
          </a:xfrm>
          <a:prstGeom prst="rect">
            <a:avLst/>
          </a:prstGeom>
        </p:spPr>
      </p:pic>
      <p:sp>
        <p:nvSpPr>
          <p:cNvPr id="36" name="Rectangle 35">
            <a:extLst>
              <a:ext uri="{FF2B5EF4-FFF2-40B4-BE49-F238E27FC236}">
                <a16:creationId xmlns:a16="http://schemas.microsoft.com/office/drawing/2014/main" id="{96FA2A8E-FA53-824B-9EE9-0624BCA20AEE}"/>
              </a:ext>
            </a:extLst>
          </p:cNvPr>
          <p:cNvSpPr/>
          <p:nvPr/>
        </p:nvSpPr>
        <p:spPr>
          <a:xfrm>
            <a:off x="3564448" y="916592"/>
            <a:ext cx="893193" cy="369332"/>
          </a:xfrm>
          <a:prstGeom prst="rect">
            <a:avLst/>
          </a:prstGeom>
        </p:spPr>
        <p:txBody>
          <a:bodyPr wrap="none">
            <a:spAutoFit/>
          </a:bodyPr>
          <a:lstStyle/>
          <a:p>
            <a:r>
              <a:rPr lang="en-GB" dirty="0">
                <a:solidFill>
                  <a:srgbClr val="C00000"/>
                </a:solidFill>
              </a:rPr>
              <a:t>no shift</a:t>
            </a:r>
            <a:endParaRPr lang="en-US" dirty="0"/>
          </a:p>
        </p:txBody>
      </p:sp>
      <p:sp>
        <p:nvSpPr>
          <p:cNvPr id="37" name="Rectangle 36">
            <a:extLst>
              <a:ext uri="{FF2B5EF4-FFF2-40B4-BE49-F238E27FC236}">
                <a16:creationId xmlns:a16="http://schemas.microsoft.com/office/drawing/2014/main" id="{AED6A855-1377-8C4D-913D-B3C3F11C8F5A}"/>
              </a:ext>
            </a:extLst>
          </p:cNvPr>
          <p:cNvSpPr/>
          <p:nvPr/>
        </p:nvSpPr>
        <p:spPr>
          <a:xfrm>
            <a:off x="4303453" y="1361062"/>
            <a:ext cx="1041760" cy="369332"/>
          </a:xfrm>
          <a:prstGeom prst="rect">
            <a:avLst/>
          </a:prstGeom>
        </p:spPr>
        <p:txBody>
          <a:bodyPr wrap="none">
            <a:spAutoFit/>
          </a:bodyPr>
          <a:lstStyle/>
          <a:p>
            <a:r>
              <a:rPr lang="en-GB" dirty="0">
                <a:solidFill>
                  <a:srgbClr val="C00000"/>
                </a:solidFill>
              </a:rPr>
              <a:t>max shift</a:t>
            </a:r>
            <a:endParaRPr lang="en-US" dirty="0"/>
          </a:p>
        </p:txBody>
      </p:sp>
      <p:cxnSp>
        <p:nvCxnSpPr>
          <p:cNvPr id="38" name="Straight Connector 37">
            <a:extLst>
              <a:ext uri="{FF2B5EF4-FFF2-40B4-BE49-F238E27FC236}">
                <a16:creationId xmlns:a16="http://schemas.microsoft.com/office/drawing/2014/main" id="{9E157C51-09F3-7A4F-BCAF-5D61081E81C6}"/>
              </a:ext>
            </a:extLst>
          </p:cNvPr>
          <p:cNvCxnSpPr>
            <a:cxnSpLocks/>
          </p:cNvCxnSpPr>
          <p:nvPr/>
        </p:nvCxnSpPr>
        <p:spPr>
          <a:xfrm>
            <a:off x="6692562" y="2352928"/>
            <a:ext cx="0" cy="958051"/>
          </a:xfrm>
          <a:prstGeom prst="line">
            <a:avLst/>
          </a:prstGeom>
          <a:ln w="15875">
            <a:prstDash val="dash"/>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1230D0C-5E9D-9147-8462-9480896172DC}"/>
              </a:ext>
            </a:extLst>
          </p:cNvPr>
          <p:cNvCxnSpPr>
            <a:cxnSpLocks/>
          </p:cNvCxnSpPr>
          <p:nvPr/>
        </p:nvCxnSpPr>
        <p:spPr>
          <a:xfrm flipV="1">
            <a:off x="5904931" y="331098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DFAEBBF-688E-2749-A1F4-D1849ED7E392}"/>
              </a:ext>
            </a:extLst>
          </p:cNvPr>
          <p:cNvSpPr txBox="1"/>
          <p:nvPr/>
        </p:nvSpPr>
        <p:spPr>
          <a:xfrm>
            <a:off x="8873295" y="3081953"/>
            <a:ext cx="2852433" cy="307777"/>
          </a:xfrm>
          <a:prstGeom prst="rect">
            <a:avLst/>
          </a:prstGeom>
          <a:noFill/>
        </p:spPr>
        <p:txBody>
          <a:bodyPr wrap="square" lIns="90000" rtlCol="0">
            <a:spAutoFit/>
          </a:bodyPr>
          <a:lstStyle/>
          <a:p>
            <a:r>
              <a:rPr lang="en-US" sz="1400" dirty="0"/>
              <a:t>Time on the typical profile (days)</a:t>
            </a:r>
            <a:endParaRPr lang="en-US" sz="1400" baseline="-25000" dirty="0"/>
          </a:p>
        </p:txBody>
      </p:sp>
      <p:sp>
        <p:nvSpPr>
          <p:cNvPr id="46" name="TextBox 45">
            <a:extLst>
              <a:ext uri="{FF2B5EF4-FFF2-40B4-BE49-F238E27FC236}">
                <a16:creationId xmlns:a16="http://schemas.microsoft.com/office/drawing/2014/main" id="{83C1F12D-2CF7-2147-A20D-54249F8C1040}"/>
              </a:ext>
            </a:extLst>
          </p:cNvPr>
          <p:cNvSpPr txBox="1"/>
          <p:nvPr/>
        </p:nvSpPr>
        <p:spPr>
          <a:xfrm>
            <a:off x="5904564" y="3361026"/>
            <a:ext cx="2987846" cy="369332"/>
          </a:xfrm>
          <a:prstGeom prst="rect">
            <a:avLst/>
          </a:prstGeom>
          <a:noFill/>
        </p:spPr>
        <p:txBody>
          <a:bodyPr wrap="square" rtlCol="0">
            <a:spAutoFit/>
          </a:bodyPr>
          <a:lstStyle/>
          <a:p>
            <a:r>
              <a:rPr lang="en-US" b="1" dirty="0"/>
              <a:t>1    2    3    4       … 	      K-D 	</a:t>
            </a:r>
          </a:p>
        </p:txBody>
      </p:sp>
      <p:cxnSp>
        <p:nvCxnSpPr>
          <p:cNvPr id="47" name="Straight Arrow Connector 46">
            <a:extLst>
              <a:ext uri="{FF2B5EF4-FFF2-40B4-BE49-F238E27FC236}">
                <a16:creationId xmlns:a16="http://schemas.microsoft.com/office/drawing/2014/main" id="{99663D73-9455-3D4A-96F2-65BB81B7771E}"/>
              </a:ext>
            </a:extLst>
          </p:cNvPr>
          <p:cNvCxnSpPr>
            <a:cxnSpLocks/>
          </p:cNvCxnSpPr>
          <p:nvPr/>
        </p:nvCxnSpPr>
        <p:spPr>
          <a:xfrm flipV="1">
            <a:off x="5915263" y="1922312"/>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0180746-C06E-7D45-A9DB-4D733BCC6C7D}"/>
              </a:ext>
            </a:extLst>
          </p:cNvPr>
          <p:cNvSpPr/>
          <p:nvPr/>
        </p:nvSpPr>
        <p:spPr>
          <a:xfrm>
            <a:off x="5233666" y="1776468"/>
            <a:ext cx="681597" cy="369332"/>
          </a:xfrm>
          <a:prstGeom prst="rect">
            <a:avLst/>
          </a:prstGeom>
        </p:spPr>
        <p:txBody>
          <a:bodyPr wrap="none">
            <a:spAutoFit/>
          </a:bodyPr>
          <a:lstStyle/>
          <a:p>
            <a:r>
              <a:rPr lang="en-US" dirty="0"/>
              <a:t>P(F</a:t>
            </a:r>
            <a:r>
              <a:rPr lang="en-US" baseline="-25000" dirty="0"/>
              <a:t>1</a:t>
            </a:r>
            <a:r>
              <a:rPr lang="en-US" dirty="0"/>
              <a:t>) </a:t>
            </a:r>
          </a:p>
        </p:txBody>
      </p:sp>
      <p:sp>
        <p:nvSpPr>
          <p:cNvPr id="51" name="Rectangle 50">
            <a:extLst>
              <a:ext uri="{FF2B5EF4-FFF2-40B4-BE49-F238E27FC236}">
                <a16:creationId xmlns:a16="http://schemas.microsoft.com/office/drawing/2014/main" id="{2422E98E-A8F2-1444-BC49-CE02A4F1EFE0}"/>
              </a:ext>
            </a:extLst>
          </p:cNvPr>
          <p:cNvSpPr/>
          <p:nvPr/>
        </p:nvSpPr>
        <p:spPr>
          <a:xfrm>
            <a:off x="5904564" y="2913106"/>
            <a:ext cx="300082" cy="369332"/>
          </a:xfrm>
          <a:prstGeom prst="rect">
            <a:avLst/>
          </a:prstGeom>
        </p:spPr>
        <p:txBody>
          <a:bodyPr wrap="none">
            <a:spAutoFit/>
          </a:bodyPr>
          <a:lstStyle/>
          <a:p>
            <a:r>
              <a:rPr lang="en-US" dirty="0"/>
              <a:t>+</a:t>
            </a:r>
          </a:p>
        </p:txBody>
      </p:sp>
      <p:sp>
        <p:nvSpPr>
          <p:cNvPr id="53" name="Rectangle 52">
            <a:extLst>
              <a:ext uri="{FF2B5EF4-FFF2-40B4-BE49-F238E27FC236}">
                <a16:creationId xmlns:a16="http://schemas.microsoft.com/office/drawing/2014/main" id="{9275CF48-1460-C34A-A4F1-0A9BDB8F486E}"/>
              </a:ext>
            </a:extLst>
          </p:cNvPr>
          <p:cNvSpPr/>
          <p:nvPr/>
        </p:nvSpPr>
        <p:spPr>
          <a:xfrm>
            <a:off x="6215345" y="2595201"/>
            <a:ext cx="300082" cy="369332"/>
          </a:xfrm>
          <a:prstGeom prst="rect">
            <a:avLst/>
          </a:prstGeom>
        </p:spPr>
        <p:txBody>
          <a:bodyPr wrap="none">
            <a:spAutoFit/>
          </a:bodyPr>
          <a:lstStyle/>
          <a:p>
            <a:r>
              <a:rPr lang="en-US" dirty="0"/>
              <a:t>+</a:t>
            </a:r>
          </a:p>
        </p:txBody>
      </p:sp>
      <p:sp>
        <p:nvSpPr>
          <p:cNvPr id="55" name="Rectangle 54">
            <a:extLst>
              <a:ext uri="{FF2B5EF4-FFF2-40B4-BE49-F238E27FC236}">
                <a16:creationId xmlns:a16="http://schemas.microsoft.com/office/drawing/2014/main" id="{75890FE3-1B5C-5843-BC25-0E53B9C366D9}"/>
              </a:ext>
            </a:extLst>
          </p:cNvPr>
          <p:cNvSpPr/>
          <p:nvPr/>
        </p:nvSpPr>
        <p:spPr>
          <a:xfrm>
            <a:off x="6553851" y="2086310"/>
            <a:ext cx="300082" cy="369332"/>
          </a:xfrm>
          <a:prstGeom prst="rect">
            <a:avLst/>
          </a:prstGeom>
        </p:spPr>
        <p:txBody>
          <a:bodyPr wrap="none">
            <a:spAutoFit/>
          </a:bodyPr>
          <a:lstStyle/>
          <a:p>
            <a:r>
              <a:rPr lang="en-US" dirty="0"/>
              <a:t>+</a:t>
            </a:r>
          </a:p>
        </p:txBody>
      </p:sp>
      <p:sp>
        <p:nvSpPr>
          <p:cNvPr id="56" name="Rectangle 55">
            <a:extLst>
              <a:ext uri="{FF2B5EF4-FFF2-40B4-BE49-F238E27FC236}">
                <a16:creationId xmlns:a16="http://schemas.microsoft.com/office/drawing/2014/main" id="{758FCB70-8977-2449-9AFE-CC9F571B9954}"/>
              </a:ext>
            </a:extLst>
          </p:cNvPr>
          <p:cNvSpPr/>
          <p:nvPr/>
        </p:nvSpPr>
        <p:spPr>
          <a:xfrm>
            <a:off x="6892357" y="2733794"/>
            <a:ext cx="300082" cy="369332"/>
          </a:xfrm>
          <a:prstGeom prst="rect">
            <a:avLst/>
          </a:prstGeom>
        </p:spPr>
        <p:txBody>
          <a:bodyPr wrap="none">
            <a:spAutoFit/>
          </a:bodyPr>
          <a:lstStyle/>
          <a:p>
            <a:r>
              <a:rPr lang="en-US" dirty="0"/>
              <a:t>+</a:t>
            </a:r>
          </a:p>
        </p:txBody>
      </p:sp>
      <p:sp>
        <p:nvSpPr>
          <p:cNvPr id="57" name="Rectangle 56">
            <a:extLst>
              <a:ext uri="{FF2B5EF4-FFF2-40B4-BE49-F238E27FC236}">
                <a16:creationId xmlns:a16="http://schemas.microsoft.com/office/drawing/2014/main" id="{3AD7C0AA-9916-4B4A-A1A7-B3E8C90487DC}"/>
              </a:ext>
            </a:extLst>
          </p:cNvPr>
          <p:cNvSpPr/>
          <p:nvPr/>
        </p:nvSpPr>
        <p:spPr>
          <a:xfrm>
            <a:off x="8213989" y="3051176"/>
            <a:ext cx="300082" cy="369332"/>
          </a:xfrm>
          <a:prstGeom prst="rect">
            <a:avLst/>
          </a:prstGeom>
        </p:spPr>
        <p:txBody>
          <a:bodyPr wrap="none">
            <a:spAutoFit/>
          </a:bodyPr>
          <a:lstStyle/>
          <a:p>
            <a:r>
              <a:rPr lang="en-US" dirty="0"/>
              <a:t>+</a:t>
            </a:r>
          </a:p>
        </p:txBody>
      </p:sp>
      <p:cxnSp>
        <p:nvCxnSpPr>
          <p:cNvPr id="58" name="Straight Arrow Connector 57">
            <a:extLst>
              <a:ext uri="{FF2B5EF4-FFF2-40B4-BE49-F238E27FC236}">
                <a16:creationId xmlns:a16="http://schemas.microsoft.com/office/drawing/2014/main" id="{D7B6D581-E7BE-4C4D-B678-330B18E03FA1}"/>
              </a:ext>
            </a:extLst>
          </p:cNvPr>
          <p:cNvCxnSpPr>
            <a:cxnSpLocks/>
            <a:endCxn id="55" idx="3"/>
          </p:cNvCxnSpPr>
          <p:nvPr/>
        </p:nvCxnSpPr>
        <p:spPr>
          <a:xfrm flipH="1">
            <a:off x="6853933" y="1808650"/>
            <a:ext cx="638587" cy="46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ED2D9CA-DEC3-FD45-98E9-57E3F3A581F3}"/>
              </a:ext>
            </a:extLst>
          </p:cNvPr>
          <p:cNvCxnSpPr>
            <a:cxnSpLocks/>
          </p:cNvCxnSpPr>
          <p:nvPr/>
        </p:nvCxnSpPr>
        <p:spPr>
          <a:xfrm flipV="1">
            <a:off x="5904564" y="414623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74B9D7D-59E4-4043-B6A6-F226C3DA692B}"/>
              </a:ext>
            </a:extLst>
          </p:cNvPr>
          <p:cNvSpPr txBox="1"/>
          <p:nvPr/>
        </p:nvSpPr>
        <p:spPr>
          <a:xfrm>
            <a:off x="5885450" y="3764871"/>
            <a:ext cx="2987846" cy="369332"/>
          </a:xfrm>
          <a:prstGeom prst="rect">
            <a:avLst/>
          </a:prstGeom>
          <a:noFill/>
        </p:spPr>
        <p:txBody>
          <a:bodyPr wrap="square" rtlCol="0">
            <a:spAutoFit/>
          </a:bodyPr>
          <a:lstStyle/>
          <a:p>
            <a:r>
              <a:rPr lang="en-US" b="1" dirty="0"/>
              <a:t>0    1    2    4       … 	      K-D-1 	</a:t>
            </a:r>
          </a:p>
        </p:txBody>
      </p:sp>
      <p:sp>
        <p:nvSpPr>
          <p:cNvPr id="61" name="Doughnut 60">
            <a:extLst>
              <a:ext uri="{FF2B5EF4-FFF2-40B4-BE49-F238E27FC236}">
                <a16:creationId xmlns:a16="http://schemas.microsoft.com/office/drawing/2014/main" id="{B62E0981-AFF4-6E43-A5AB-C1221DADC548}"/>
              </a:ext>
            </a:extLst>
          </p:cNvPr>
          <p:cNvSpPr/>
          <p:nvPr/>
        </p:nvSpPr>
        <p:spPr>
          <a:xfrm>
            <a:off x="6496313" y="3755737"/>
            <a:ext cx="376930" cy="369332"/>
          </a:xfrm>
          <a:prstGeom prst="donut">
            <a:avLst>
              <a:gd name="adj" fmla="val 55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90880B5A-395F-5A4E-9268-87BF259C2B8C}"/>
              </a:ext>
            </a:extLst>
          </p:cNvPr>
          <p:cNvSpPr txBox="1"/>
          <p:nvPr/>
        </p:nvSpPr>
        <p:spPr>
          <a:xfrm>
            <a:off x="8873296" y="3862861"/>
            <a:ext cx="1324650" cy="307777"/>
          </a:xfrm>
          <a:prstGeom prst="rect">
            <a:avLst/>
          </a:prstGeom>
          <a:noFill/>
        </p:spPr>
        <p:txBody>
          <a:bodyPr wrap="square" lIns="90000" rtlCol="0">
            <a:spAutoFit/>
          </a:bodyPr>
          <a:lstStyle/>
          <a:p>
            <a:r>
              <a:rPr lang="en-US" sz="1400" dirty="0"/>
              <a:t>Offsets (days)</a:t>
            </a:r>
            <a:endParaRPr lang="en-US" sz="1400" baseline="-25000" dirty="0"/>
          </a:p>
        </p:txBody>
      </p:sp>
      <p:cxnSp>
        <p:nvCxnSpPr>
          <p:cNvPr id="63" name="Straight Connector 62">
            <a:extLst>
              <a:ext uri="{FF2B5EF4-FFF2-40B4-BE49-F238E27FC236}">
                <a16:creationId xmlns:a16="http://schemas.microsoft.com/office/drawing/2014/main" id="{04F8DE5A-95B5-CB45-ADCB-99192E61EC03}"/>
              </a:ext>
            </a:extLst>
          </p:cNvPr>
          <p:cNvCxnSpPr>
            <a:cxnSpLocks/>
          </p:cNvCxnSpPr>
          <p:nvPr/>
        </p:nvCxnSpPr>
        <p:spPr>
          <a:xfrm flipH="1">
            <a:off x="5915263" y="2277790"/>
            <a:ext cx="789713" cy="0"/>
          </a:xfrm>
          <a:prstGeom prst="line">
            <a:avLst/>
          </a:prstGeom>
          <a:ln w="15875">
            <a:prstDash val="dash"/>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85C506B3-30AE-524C-AEE2-D3D8D6279BA3}"/>
              </a:ext>
            </a:extLst>
          </p:cNvPr>
          <p:cNvCxnSpPr>
            <a:cxnSpLocks/>
          </p:cNvCxnSpPr>
          <p:nvPr/>
        </p:nvCxnSpPr>
        <p:spPr>
          <a:xfrm flipV="1">
            <a:off x="1246793" y="324883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44EDE3C-B28D-0847-9E87-6E7D09217B6A}"/>
              </a:ext>
            </a:extLst>
          </p:cNvPr>
          <p:cNvSpPr txBox="1"/>
          <p:nvPr/>
        </p:nvSpPr>
        <p:spPr>
          <a:xfrm>
            <a:off x="1246426" y="3298881"/>
            <a:ext cx="2987846" cy="369332"/>
          </a:xfrm>
          <a:prstGeom prst="rect">
            <a:avLst/>
          </a:prstGeom>
          <a:noFill/>
        </p:spPr>
        <p:txBody>
          <a:bodyPr wrap="square" rtlCol="0">
            <a:spAutoFit/>
          </a:bodyPr>
          <a:lstStyle/>
          <a:p>
            <a:r>
              <a:rPr lang="en-US" b="1" dirty="0"/>
              <a:t>1    2    3    4       … 	      K-D 	</a:t>
            </a:r>
          </a:p>
        </p:txBody>
      </p:sp>
      <p:cxnSp>
        <p:nvCxnSpPr>
          <p:cNvPr id="66" name="Straight Arrow Connector 65">
            <a:extLst>
              <a:ext uri="{FF2B5EF4-FFF2-40B4-BE49-F238E27FC236}">
                <a16:creationId xmlns:a16="http://schemas.microsoft.com/office/drawing/2014/main" id="{0FEF8597-F55B-994D-8F47-85482B80E6E8}"/>
              </a:ext>
            </a:extLst>
          </p:cNvPr>
          <p:cNvCxnSpPr>
            <a:cxnSpLocks/>
          </p:cNvCxnSpPr>
          <p:nvPr/>
        </p:nvCxnSpPr>
        <p:spPr>
          <a:xfrm flipV="1">
            <a:off x="1257125" y="18601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1D7220-FFC5-304E-AA51-C118522B1C7E}"/>
              </a:ext>
            </a:extLst>
          </p:cNvPr>
          <p:cNvSpPr/>
          <p:nvPr/>
        </p:nvSpPr>
        <p:spPr>
          <a:xfrm>
            <a:off x="575528" y="1714323"/>
            <a:ext cx="681597" cy="369332"/>
          </a:xfrm>
          <a:prstGeom prst="rect">
            <a:avLst/>
          </a:prstGeom>
        </p:spPr>
        <p:txBody>
          <a:bodyPr wrap="none">
            <a:spAutoFit/>
          </a:bodyPr>
          <a:lstStyle/>
          <a:p>
            <a:r>
              <a:rPr lang="en-US" dirty="0"/>
              <a:t>P(F</a:t>
            </a:r>
            <a:r>
              <a:rPr lang="en-US" baseline="-25000" dirty="0"/>
              <a:t>1</a:t>
            </a:r>
            <a:r>
              <a:rPr lang="en-US" dirty="0"/>
              <a:t>) </a:t>
            </a:r>
          </a:p>
        </p:txBody>
      </p:sp>
      <p:sp>
        <p:nvSpPr>
          <p:cNvPr id="68" name="Rectangle 67">
            <a:extLst>
              <a:ext uri="{FF2B5EF4-FFF2-40B4-BE49-F238E27FC236}">
                <a16:creationId xmlns:a16="http://schemas.microsoft.com/office/drawing/2014/main" id="{7ADFB77A-0FE5-8642-8817-07AC7D1B18E6}"/>
              </a:ext>
            </a:extLst>
          </p:cNvPr>
          <p:cNvSpPr/>
          <p:nvPr/>
        </p:nvSpPr>
        <p:spPr>
          <a:xfrm>
            <a:off x="1245994" y="2619699"/>
            <a:ext cx="300082" cy="369332"/>
          </a:xfrm>
          <a:prstGeom prst="rect">
            <a:avLst/>
          </a:prstGeom>
        </p:spPr>
        <p:txBody>
          <a:bodyPr wrap="none">
            <a:spAutoFit/>
          </a:bodyPr>
          <a:lstStyle/>
          <a:p>
            <a:r>
              <a:rPr lang="en-US" dirty="0"/>
              <a:t>+</a:t>
            </a:r>
          </a:p>
        </p:txBody>
      </p:sp>
      <p:sp>
        <p:nvSpPr>
          <p:cNvPr id="69" name="Rectangle 68">
            <a:extLst>
              <a:ext uri="{FF2B5EF4-FFF2-40B4-BE49-F238E27FC236}">
                <a16:creationId xmlns:a16="http://schemas.microsoft.com/office/drawing/2014/main" id="{83DBB9AF-0A9D-8B45-B982-CD7E19C8F35E}"/>
              </a:ext>
            </a:extLst>
          </p:cNvPr>
          <p:cNvSpPr/>
          <p:nvPr/>
        </p:nvSpPr>
        <p:spPr>
          <a:xfrm>
            <a:off x="1557354" y="2616645"/>
            <a:ext cx="300082" cy="369332"/>
          </a:xfrm>
          <a:prstGeom prst="rect">
            <a:avLst/>
          </a:prstGeom>
        </p:spPr>
        <p:txBody>
          <a:bodyPr wrap="none">
            <a:spAutoFit/>
          </a:bodyPr>
          <a:lstStyle/>
          <a:p>
            <a:r>
              <a:rPr lang="en-US" dirty="0"/>
              <a:t>+</a:t>
            </a:r>
          </a:p>
        </p:txBody>
      </p:sp>
      <p:sp>
        <p:nvSpPr>
          <p:cNvPr id="70" name="Rectangle 69">
            <a:extLst>
              <a:ext uri="{FF2B5EF4-FFF2-40B4-BE49-F238E27FC236}">
                <a16:creationId xmlns:a16="http://schemas.microsoft.com/office/drawing/2014/main" id="{6B7FB6AB-B16F-5D46-B8D2-C0F839FE921B}"/>
              </a:ext>
            </a:extLst>
          </p:cNvPr>
          <p:cNvSpPr/>
          <p:nvPr/>
        </p:nvSpPr>
        <p:spPr>
          <a:xfrm>
            <a:off x="1899037" y="2623490"/>
            <a:ext cx="300082" cy="369332"/>
          </a:xfrm>
          <a:prstGeom prst="rect">
            <a:avLst/>
          </a:prstGeom>
        </p:spPr>
        <p:txBody>
          <a:bodyPr wrap="none">
            <a:spAutoFit/>
          </a:bodyPr>
          <a:lstStyle/>
          <a:p>
            <a:r>
              <a:rPr lang="en-US" dirty="0"/>
              <a:t>+</a:t>
            </a:r>
          </a:p>
        </p:txBody>
      </p:sp>
      <p:sp>
        <p:nvSpPr>
          <p:cNvPr id="71" name="Rectangle 70">
            <a:extLst>
              <a:ext uri="{FF2B5EF4-FFF2-40B4-BE49-F238E27FC236}">
                <a16:creationId xmlns:a16="http://schemas.microsoft.com/office/drawing/2014/main" id="{C1D5B5CC-545A-AF4F-A672-72A071037035}"/>
              </a:ext>
            </a:extLst>
          </p:cNvPr>
          <p:cNvSpPr/>
          <p:nvPr/>
        </p:nvSpPr>
        <p:spPr>
          <a:xfrm>
            <a:off x="2234219" y="2616645"/>
            <a:ext cx="300082" cy="369332"/>
          </a:xfrm>
          <a:prstGeom prst="rect">
            <a:avLst/>
          </a:prstGeom>
        </p:spPr>
        <p:txBody>
          <a:bodyPr wrap="none">
            <a:spAutoFit/>
          </a:bodyPr>
          <a:lstStyle/>
          <a:p>
            <a:r>
              <a:rPr lang="en-US" dirty="0"/>
              <a:t>+</a:t>
            </a:r>
          </a:p>
        </p:txBody>
      </p:sp>
      <p:sp>
        <p:nvSpPr>
          <p:cNvPr id="72" name="Rectangle 71">
            <a:extLst>
              <a:ext uri="{FF2B5EF4-FFF2-40B4-BE49-F238E27FC236}">
                <a16:creationId xmlns:a16="http://schemas.microsoft.com/office/drawing/2014/main" id="{556344D7-F42B-0547-BF71-7FE5AD831637}"/>
              </a:ext>
            </a:extLst>
          </p:cNvPr>
          <p:cNvSpPr/>
          <p:nvPr/>
        </p:nvSpPr>
        <p:spPr>
          <a:xfrm>
            <a:off x="3538060" y="2616645"/>
            <a:ext cx="300082" cy="369332"/>
          </a:xfrm>
          <a:prstGeom prst="rect">
            <a:avLst/>
          </a:prstGeom>
        </p:spPr>
        <p:txBody>
          <a:bodyPr wrap="none">
            <a:spAutoFit/>
          </a:bodyPr>
          <a:lstStyle/>
          <a:p>
            <a:r>
              <a:rPr lang="en-US" dirty="0"/>
              <a:t>+</a:t>
            </a:r>
          </a:p>
        </p:txBody>
      </p:sp>
      <p:cxnSp>
        <p:nvCxnSpPr>
          <p:cNvPr id="73" name="Straight Arrow Connector 72">
            <a:extLst>
              <a:ext uri="{FF2B5EF4-FFF2-40B4-BE49-F238E27FC236}">
                <a16:creationId xmlns:a16="http://schemas.microsoft.com/office/drawing/2014/main" id="{277CDB81-47CB-234B-8182-6C03E0C523F1}"/>
              </a:ext>
            </a:extLst>
          </p:cNvPr>
          <p:cNvCxnSpPr>
            <a:cxnSpLocks/>
          </p:cNvCxnSpPr>
          <p:nvPr/>
        </p:nvCxnSpPr>
        <p:spPr>
          <a:xfrm flipV="1">
            <a:off x="1246426" y="408408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D8DA2ED-DF9D-374D-9C1D-4417D8AD93CB}"/>
              </a:ext>
            </a:extLst>
          </p:cNvPr>
          <p:cNvSpPr txBox="1"/>
          <p:nvPr/>
        </p:nvSpPr>
        <p:spPr>
          <a:xfrm>
            <a:off x="1227312" y="3702726"/>
            <a:ext cx="2987846" cy="369332"/>
          </a:xfrm>
          <a:prstGeom prst="rect">
            <a:avLst/>
          </a:prstGeom>
          <a:noFill/>
        </p:spPr>
        <p:txBody>
          <a:bodyPr wrap="square" rtlCol="0">
            <a:spAutoFit/>
          </a:bodyPr>
          <a:lstStyle/>
          <a:p>
            <a:r>
              <a:rPr lang="en-US" b="1" dirty="0"/>
              <a:t>0    1    2    4       … 	      K-D-1 	</a:t>
            </a:r>
          </a:p>
        </p:txBody>
      </p:sp>
      <p:pic>
        <p:nvPicPr>
          <p:cNvPr id="75" name="Picture 74">
            <a:extLst>
              <a:ext uri="{FF2B5EF4-FFF2-40B4-BE49-F238E27FC236}">
                <a16:creationId xmlns:a16="http://schemas.microsoft.com/office/drawing/2014/main" id="{7D2742E1-CBE4-A44D-A63E-CD3BB47275B6}"/>
              </a:ext>
            </a:extLst>
          </p:cNvPr>
          <p:cNvPicPr>
            <a:picLocks noChangeAspect="1"/>
          </p:cNvPicPr>
          <p:nvPr/>
        </p:nvPicPr>
        <p:blipFill>
          <a:blip r:embed="rId4"/>
          <a:stretch>
            <a:fillRect/>
          </a:stretch>
        </p:blipFill>
        <p:spPr>
          <a:xfrm>
            <a:off x="2860674" y="5302356"/>
            <a:ext cx="6614631" cy="1357214"/>
          </a:xfrm>
          <a:prstGeom prst="rect">
            <a:avLst/>
          </a:prstGeom>
        </p:spPr>
      </p:pic>
      <p:sp>
        <p:nvSpPr>
          <p:cNvPr id="77" name="TextBox 76">
            <a:extLst>
              <a:ext uri="{FF2B5EF4-FFF2-40B4-BE49-F238E27FC236}">
                <a16:creationId xmlns:a16="http://schemas.microsoft.com/office/drawing/2014/main" id="{89F69076-36D8-6541-9A0D-5A100D897D9E}"/>
              </a:ext>
            </a:extLst>
          </p:cNvPr>
          <p:cNvSpPr txBox="1"/>
          <p:nvPr/>
        </p:nvSpPr>
        <p:spPr>
          <a:xfrm>
            <a:off x="704475" y="5578653"/>
            <a:ext cx="1555668" cy="369332"/>
          </a:xfrm>
          <a:prstGeom prst="rect">
            <a:avLst/>
          </a:prstGeom>
          <a:noFill/>
        </p:spPr>
        <p:txBody>
          <a:bodyPr wrap="square" rtlCol="0">
            <a:spAutoFit/>
          </a:bodyPr>
          <a:lstStyle/>
          <a:p>
            <a:r>
              <a:rPr lang="en-US" b="1" dirty="0"/>
              <a:t>Averaging</a:t>
            </a:r>
          </a:p>
        </p:txBody>
      </p:sp>
    </p:spTree>
    <p:extLst>
      <p:ext uri="{BB962C8B-B14F-4D97-AF65-F5344CB8AC3E}">
        <p14:creationId xmlns:p14="http://schemas.microsoft.com/office/powerpoint/2010/main" val="660740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Machine learning model formulation</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4" name="Picture 3">
            <a:extLst>
              <a:ext uri="{FF2B5EF4-FFF2-40B4-BE49-F238E27FC236}">
                <a16:creationId xmlns:a16="http://schemas.microsoft.com/office/drawing/2014/main" id="{3274376A-2770-264B-9409-DAD353DEA0FC}"/>
              </a:ext>
            </a:extLst>
          </p:cNvPr>
          <p:cNvPicPr>
            <a:picLocks noChangeAspect="1"/>
          </p:cNvPicPr>
          <p:nvPr/>
        </p:nvPicPr>
        <p:blipFill rotWithShape="1">
          <a:blip r:embed="rId3"/>
          <a:srcRect l="27706"/>
          <a:stretch/>
        </p:blipFill>
        <p:spPr>
          <a:xfrm>
            <a:off x="6571063" y="4251828"/>
            <a:ext cx="4730434" cy="821393"/>
          </a:xfrm>
          <a:prstGeom prst="rect">
            <a:avLst/>
          </a:prstGeom>
        </p:spPr>
      </p:pic>
      <p:sp>
        <p:nvSpPr>
          <p:cNvPr id="5" name="TextBox 4">
            <a:extLst>
              <a:ext uri="{FF2B5EF4-FFF2-40B4-BE49-F238E27FC236}">
                <a16:creationId xmlns:a16="http://schemas.microsoft.com/office/drawing/2014/main" id="{D78FB238-C41E-1549-8B75-B3E5275A04F5}"/>
              </a:ext>
            </a:extLst>
          </p:cNvPr>
          <p:cNvSpPr txBox="1"/>
          <p:nvPr/>
        </p:nvSpPr>
        <p:spPr>
          <a:xfrm>
            <a:off x="567256" y="528428"/>
            <a:ext cx="7133684" cy="369332"/>
          </a:xfrm>
          <a:prstGeom prst="rect">
            <a:avLst/>
          </a:prstGeom>
          <a:noFill/>
        </p:spPr>
        <p:txBody>
          <a:bodyPr wrap="none" rtlCol="0">
            <a:spAutoFit/>
          </a:bodyPr>
          <a:lstStyle/>
          <a:p>
            <a:r>
              <a:rPr lang="en-US" dirty="0" err="1"/>
              <a:t>Initialisation</a:t>
            </a:r>
            <a:r>
              <a:rPr lang="en-US" dirty="0"/>
              <a:t>: P(F</a:t>
            </a:r>
            <a:r>
              <a:rPr lang="en-US" baseline="-25000" dirty="0"/>
              <a:t>N</a:t>
            </a:r>
            <a:r>
              <a:rPr lang="en-US" dirty="0"/>
              <a:t>) is uniformly </a:t>
            </a:r>
            <a:r>
              <a:rPr lang="en-US" dirty="0" err="1"/>
              <a:t>initialised</a:t>
            </a:r>
            <a:r>
              <a:rPr lang="en-US" dirty="0"/>
              <a:t> over the offsets’ span [0; K-D-1] </a:t>
            </a:r>
          </a:p>
        </p:txBody>
      </p:sp>
      <p:sp>
        <p:nvSpPr>
          <p:cNvPr id="6" name="TextBox 5">
            <a:extLst>
              <a:ext uri="{FF2B5EF4-FFF2-40B4-BE49-F238E27FC236}">
                <a16:creationId xmlns:a16="http://schemas.microsoft.com/office/drawing/2014/main" id="{BEE9607B-117E-3F40-8EED-F2A94BB940F6}"/>
              </a:ext>
            </a:extLst>
          </p:cNvPr>
          <p:cNvSpPr txBox="1"/>
          <p:nvPr/>
        </p:nvSpPr>
        <p:spPr>
          <a:xfrm>
            <a:off x="567256" y="1136759"/>
            <a:ext cx="1133259" cy="369332"/>
          </a:xfrm>
          <a:prstGeom prst="rect">
            <a:avLst/>
          </a:prstGeom>
          <a:noFill/>
        </p:spPr>
        <p:txBody>
          <a:bodyPr wrap="none" rtlCol="0">
            <a:spAutoFit/>
          </a:bodyPr>
          <a:lstStyle/>
          <a:p>
            <a:r>
              <a:rPr lang="en-US" dirty="0"/>
              <a:t>End-state:</a:t>
            </a:r>
          </a:p>
        </p:txBody>
      </p:sp>
      <p:pic>
        <p:nvPicPr>
          <p:cNvPr id="7" name="Picture 6">
            <a:extLst>
              <a:ext uri="{FF2B5EF4-FFF2-40B4-BE49-F238E27FC236}">
                <a16:creationId xmlns:a16="http://schemas.microsoft.com/office/drawing/2014/main" id="{40D54EE1-3551-9B43-AF08-32B0F87BA920}"/>
              </a:ext>
            </a:extLst>
          </p:cNvPr>
          <p:cNvPicPr>
            <a:picLocks noChangeAspect="1"/>
          </p:cNvPicPr>
          <p:nvPr/>
        </p:nvPicPr>
        <p:blipFill>
          <a:blip r:embed="rId4"/>
          <a:stretch>
            <a:fillRect/>
          </a:stretch>
        </p:blipFill>
        <p:spPr>
          <a:xfrm>
            <a:off x="2135670" y="1078128"/>
            <a:ext cx="7817800" cy="760893"/>
          </a:xfrm>
          <a:prstGeom prst="rect">
            <a:avLst/>
          </a:prstGeom>
        </p:spPr>
      </p:pic>
      <p:sp>
        <p:nvSpPr>
          <p:cNvPr id="8" name="TextBox 7">
            <a:extLst>
              <a:ext uri="{FF2B5EF4-FFF2-40B4-BE49-F238E27FC236}">
                <a16:creationId xmlns:a16="http://schemas.microsoft.com/office/drawing/2014/main" id="{8BD7EA33-2D1C-C442-980B-02A188BF1FD6}"/>
              </a:ext>
            </a:extLst>
          </p:cNvPr>
          <p:cNvSpPr txBox="1"/>
          <p:nvPr/>
        </p:nvSpPr>
        <p:spPr>
          <a:xfrm>
            <a:off x="708737" y="4440208"/>
            <a:ext cx="1819344" cy="369332"/>
          </a:xfrm>
          <a:prstGeom prst="rect">
            <a:avLst/>
          </a:prstGeom>
          <a:noFill/>
        </p:spPr>
        <p:txBody>
          <a:bodyPr wrap="none" rtlCol="0">
            <a:spAutoFit/>
          </a:bodyPr>
          <a:lstStyle/>
          <a:p>
            <a:r>
              <a:rPr lang="en-US" dirty="0"/>
              <a:t>Expectation-step:</a:t>
            </a:r>
          </a:p>
        </p:txBody>
      </p:sp>
      <p:sp>
        <p:nvSpPr>
          <p:cNvPr id="9" name="TextBox 8">
            <a:extLst>
              <a:ext uri="{FF2B5EF4-FFF2-40B4-BE49-F238E27FC236}">
                <a16:creationId xmlns:a16="http://schemas.microsoft.com/office/drawing/2014/main" id="{BFD489A4-BF9A-FF4E-A452-B4A78D45A3A5}"/>
              </a:ext>
            </a:extLst>
          </p:cNvPr>
          <p:cNvSpPr txBox="1"/>
          <p:nvPr/>
        </p:nvSpPr>
        <p:spPr>
          <a:xfrm>
            <a:off x="708737" y="5276386"/>
            <a:ext cx="1983556" cy="369332"/>
          </a:xfrm>
          <a:prstGeom prst="rect">
            <a:avLst/>
          </a:prstGeom>
          <a:noFill/>
        </p:spPr>
        <p:txBody>
          <a:bodyPr wrap="none" rtlCol="0">
            <a:spAutoFit/>
          </a:bodyPr>
          <a:lstStyle/>
          <a:p>
            <a:r>
              <a:rPr lang="en-US" dirty="0" err="1"/>
              <a:t>Maximisation</a:t>
            </a:r>
            <a:r>
              <a:rPr lang="en-US" dirty="0"/>
              <a:t>-step:</a:t>
            </a:r>
          </a:p>
        </p:txBody>
      </p:sp>
      <p:pic>
        <p:nvPicPr>
          <p:cNvPr id="11" name="Picture 10">
            <a:extLst>
              <a:ext uri="{FF2B5EF4-FFF2-40B4-BE49-F238E27FC236}">
                <a16:creationId xmlns:a16="http://schemas.microsoft.com/office/drawing/2014/main" id="{03386134-A206-A647-BDCA-224A08B7F309}"/>
              </a:ext>
            </a:extLst>
          </p:cNvPr>
          <p:cNvPicPr>
            <a:picLocks noChangeAspect="1"/>
          </p:cNvPicPr>
          <p:nvPr/>
        </p:nvPicPr>
        <p:blipFill>
          <a:blip r:embed="rId5"/>
          <a:stretch>
            <a:fillRect/>
          </a:stretch>
        </p:blipFill>
        <p:spPr>
          <a:xfrm>
            <a:off x="2692293" y="4295398"/>
            <a:ext cx="3797507" cy="678782"/>
          </a:xfrm>
          <a:prstGeom prst="rect">
            <a:avLst/>
          </a:prstGeom>
        </p:spPr>
      </p:pic>
      <p:sp>
        <p:nvSpPr>
          <p:cNvPr id="36" name="Rectangle 35">
            <a:extLst>
              <a:ext uri="{FF2B5EF4-FFF2-40B4-BE49-F238E27FC236}">
                <a16:creationId xmlns:a16="http://schemas.microsoft.com/office/drawing/2014/main" id="{96FA2A8E-FA53-824B-9EE9-0624BCA20AEE}"/>
              </a:ext>
            </a:extLst>
          </p:cNvPr>
          <p:cNvSpPr/>
          <p:nvPr/>
        </p:nvSpPr>
        <p:spPr>
          <a:xfrm>
            <a:off x="3564448" y="916592"/>
            <a:ext cx="893193" cy="369332"/>
          </a:xfrm>
          <a:prstGeom prst="rect">
            <a:avLst/>
          </a:prstGeom>
        </p:spPr>
        <p:txBody>
          <a:bodyPr wrap="none">
            <a:spAutoFit/>
          </a:bodyPr>
          <a:lstStyle/>
          <a:p>
            <a:r>
              <a:rPr lang="en-GB" dirty="0">
                <a:solidFill>
                  <a:srgbClr val="C00000"/>
                </a:solidFill>
              </a:rPr>
              <a:t>no shift</a:t>
            </a:r>
            <a:endParaRPr lang="en-US" dirty="0"/>
          </a:p>
        </p:txBody>
      </p:sp>
      <p:sp>
        <p:nvSpPr>
          <p:cNvPr id="37" name="Rectangle 36">
            <a:extLst>
              <a:ext uri="{FF2B5EF4-FFF2-40B4-BE49-F238E27FC236}">
                <a16:creationId xmlns:a16="http://schemas.microsoft.com/office/drawing/2014/main" id="{AED6A855-1377-8C4D-913D-B3C3F11C8F5A}"/>
              </a:ext>
            </a:extLst>
          </p:cNvPr>
          <p:cNvSpPr/>
          <p:nvPr/>
        </p:nvSpPr>
        <p:spPr>
          <a:xfrm>
            <a:off x="4303453" y="1361062"/>
            <a:ext cx="1041760" cy="369332"/>
          </a:xfrm>
          <a:prstGeom prst="rect">
            <a:avLst/>
          </a:prstGeom>
        </p:spPr>
        <p:txBody>
          <a:bodyPr wrap="none">
            <a:spAutoFit/>
          </a:bodyPr>
          <a:lstStyle/>
          <a:p>
            <a:r>
              <a:rPr lang="en-GB" dirty="0">
                <a:solidFill>
                  <a:srgbClr val="C00000"/>
                </a:solidFill>
              </a:rPr>
              <a:t>max shift</a:t>
            </a:r>
            <a:endParaRPr lang="en-US" dirty="0"/>
          </a:p>
        </p:txBody>
      </p:sp>
      <p:cxnSp>
        <p:nvCxnSpPr>
          <p:cNvPr id="38" name="Straight Connector 37">
            <a:extLst>
              <a:ext uri="{FF2B5EF4-FFF2-40B4-BE49-F238E27FC236}">
                <a16:creationId xmlns:a16="http://schemas.microsoft.com/office/drawing/2014/main" id="{9E157C51-09F3-7A4F-BCAF-5D61081E81C6}"/>
              </a:ext>
            </a:extLst>
          </p:cNvPr>
          <p:cNvCxnSpPr>
            <a:cxnSpLocks/>
          </p:cNvCxnSpPr>
          <p:nvPr/>
        </p:nvCxnSpPr>
        <p:spPr>
          <a:xfrm>
            <a:off x="6692562" y="2352928"/>
            <a:ext cx="0" cy="958051"/>
          </a:xfrm>
          <a:prstGeom prst="line">
            <a:avLst/>
          </a:prstGeom>
          <a:ln w="15875">
            <a:prstDash val="dash"/>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1230D0C-5E9D-9147-8462-9480896172DC}"/>
              </a:ext>
            </a:extLst>
          </p:cNvPr>
          <p:cNvCxnSpPr>
            <a:cxnSpLocks/>
          </p:cNvCxnSpPr>
          <p:nvPr/>
        </p:nvCxnSpPr>
        <p:spPr>
          <a:xfrm flipV="1">
            <a:off x="5904931" y="331098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DFAEBBF-688E-2749-A1F4-D1849ED7E392}"/>
              </a:ext>
            </a:extLst>
          </p:cNvPr>
          <p:cNvSpPr txBox="1"/>
          <p:nvPr/>
        </p:nvSpPr>
        <p:spPr>
          <a:xfrm>
            <a:off x="8873295" y="3081953"/>
            <a:ext cx="2852433" cy="307777"/>
          </a:xfrm>
          <a:prstGeom prst="rect">
            <a:avLst/>
          </a:prstGeom>
          <a:noFill/>
        </p:spPr>
        <p:txBody>
          <a:bodyPr wrap="square" lIns="90000" rtlCol="0">
            <a:spAutoFit/>
          </a:bodyPr>
          <a:lstStyle/>
          <a:p>
            <a:r>
              <a:rPr lang="en-US" sz="1400" dirty="0"/>
              <a:t>Time on the typical profile (days)</a:t>
            </a:r>
            <a:endParaRPr lang="en-US" sz="1400" baseline="-25000" dirty="0"/>
          </a:p>
        </p:txBody>
      </p:sp>
      <p:sp>
        <p:nvSpPr>
          <p:cNvPr id="46" name="TextBox 45">
            <a:extLst>
              <a:ext uri="{FF2B5EF4-FFF2-40B4-BE49-F238E27FC236}">
                <a16:creationId xmlns:a16="http://schemas.microsoft.com/office/drawing/2014/main" id="{83C1F12D-2CF7-2147-A20D-54249F8C1040}"/>
              </a:ext>
            </a:extLst>
          </p:cNvPr>
          <p:cNvSpPr txBox="1"/>
          <p:nvPr/>
        </p:nvSpPr>
        <p:spPr>
          <a:xfrm>
            <a:off x="5904564" y="3361026"/>
            <a:ext cx="2987846" cy="369332"/>
          </a:xfrm>
          <a:prstGeom prst="rect">
            <a:avLst/>
          </a:prstGeom>
          <a:noFill/>
        </p:spPr>
        <p:txBody>
          <a:bodyPr wrap="square" rtlCol="0">
            <a:spAutoFit/>
          </a:bodyPr>
          <a:lstStyle/>
          <a:p>
            <a:r>
              <a:rPr lang="en-US" b="1" dirty="0"/>
              <a:t>1    2    3    4       … 	      K-D 	</a:t>
            </a:r>
          </a:p>
        </p:txBody>
      </p:sp>
      <p:cxnSp>
        <p:nvCxnSpPr>
          <p:cNvPr id="47" name="Straight Arrow Connector 46">
            <a:extLst>
              <a:ext uri="{FF2B5EF4-FFF2-40B4-BE49-F238E27FC236}">
                <a16:creationId xmlns:a16="http://schemas.microsoft.com/office/drawing/2014/main" id="{99663D73-9455-3D4A-96F2-65BB81B7771E}"/>
              </a:ext>
            </a:extLst>
          </p:cNvPr>
          <p:cNvCxnSpPr>
            <a:cxnSpLocks/>
          </p:cNvCxnSpPr>
          <p:nvPr/>
        </p:nvCxnSpPr>
        <p:spPr>
          <a:xfrm flipV="1">
            <a:off x="5915263" y="1922312"/>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0180746-C06E-7D45-A9DB-4D733BCC6C7D}"/>
              </a:ext>
            </a:extLst>
          </p:cNvPr>
          <p:cNvSpPr/>
          <p:nvPr/>
        </p:nvSpPr>
        <p:spPr>
          <a:xfrm>
            <a:off x="5233666" y="1776468"/>
            <a:ext cx="681597" cy="369332"/>
          </a:xfrm>
          <a:prstGeom prst="rect">
            <a:avLst/>
          </a:prstGeom>
        </p:spPr>
        <p:txBody>
          <a:bodyPr wrap="none">
            <a:spAutoFit/>
          </a:bodyPr>
          <a:lstStyle/>
          <a:p>
            <a:r>
              <a:rPr lang="en-US" dirty="0"/>
              <a:t>P(F</a:t>
            </a:r>
            <a:r>
              <a:rPr lang="en-US" baseline="-25000" dirty="0"/>
              <a:t>1</a:t>
            </a:r>
            <a:r>
              <a:rPr lang="en-US" dirty="0"/>
              <a:t>) </a:t>
            </a:r>
          </a:p>
        </p:txBody>
      </p:sp>
      <p:sp>
        <p:nvSpPr>
          <p:cNvPr id="51" name="Rectangle 50">
            <a:extLst>
              <a:ext uri="{FF2B5EF4-FFF2-40B4-BE49-F238E27FC236}">
                <a16:creationId xmlns:a16="http://schemas.microsoft.com/office/drawing/2014/main" id="{2422E98E-A8F2-1444-BC49-CE02A4F1EFE0}"/>
              </a:ext>
            </a:extLst>
          </p:cNvPr>
          <p:cNvSpPr/>
          <p:nvPr/>
        </p:nvSpPr>
        <p:spPr>
          <a:xfrm>
            <a:off x="5904564" y="2913106"/>
            <a:ext cx="300082" cy="369332"/>
          </a:xfrm>
          <a:prstGeom prst="rect">
            <a:avLst/>
          </a:prstGeom>
        </p:spPr>
        <p:txBody>
          <a:bodyPr wrap="none">
            <a:spAutoFit/>
          </a:bodyPr>
          <a:lstStyle/>
          <a:p>
            <a:r>
              <a:rPr lang="en-US" dirty="0"/>
              <a:t>+</a:t>
            </a:r>
          </a:p>
        </p:txBody>
      </p:sp>
      <p:sp>
        <p:nvSpPr>
          <p:cNvPr id="53" name="Rectangle 52">
            <a:extLst>
              <a:ext uri="{FF2B5EF4-FFF2-40B4-BE49-F238E27FC236}">
                <a16:creationId xmlns:a16="http://schemas.microsoft.com/office/drawing/2014/main" id="{9275CF48-1460-C34A-A4F1-0A9BDB8F486E}"/>
              </a:ext>
            </a:extLst>
          </p:cNvPr>
          <p:cNvSpPr/>
          <p:nvPr/>
        </p:nvSpPr>
        <p:spPr>
          <a:xfrm>
            <a:off x="6215345" y="2595201"/>
            <a:ext cx="300082" cy="369332"/>
          </a:xfrm>
          <a:prstGeom prst="rect">
            <a:avLst/>
          </a:prstGeom>
        </p:spPr>
        <p:txBody>
          <a:bodyPr wrap="none">
            <a:spAutoFit/>
          </a:bodyPr>
          <a:lstStyle/>
          <a:p>
            <a:r>
              <a:rPr lang="en-US" dirty="0"/>
              <a:t>+</a:t>
            </a:r>
          </a:p>
        </p:txBody>
      </p:sp>
      <p:sp>
        <p:nvSpPr>
          <p:cNvPr id="55" name="Rectangle 54">
            <a:extLst>
              <a:ext uri="{FF2B5EF4-FFF2-40B4-BE49-F238E27FC236}">
                <a16:creationId xmlns:a16="http://schemas.microsoft.com/office/drawing/2014/main" id="{75890FE3-1B5C-5843-BC25-0E53B9C366D9}"/>
              </a:ext>
            </a:extLst>
          </p:cNvPr>
          <p:cNvSpPr/>
          <p:nvPr/>
        </p:nvSpPr>
        <p:spPr>
          <a:xfrm>
            <a:off x="6553851" y="2086310"/>
            <a:ext cx="300082" cy="369332"/>
          </a:xfrm>
          <a:prstGeom prst="rect">
            <a:avLst/>
          </a:prstGeom>
        </p:spPr>
        <p:txBody>
          <a:bodyPr wrap="none">
            <a:spAutoFit/>
          </a:bodyPr>
          <a:lstStyle/>
          <a:p>
            <a:r>
              <a:rPr lang="en-US" dirty="0"/>
              <a:t>+</a:t>
            </a:r>
          </a:p>
        </p:txBody>
      </p:sp>
      <p:sp>
        <p:nvSpPr>
          <p:cNvPr id="56" name="Rectangle 55">
            <a:extLst>
              <a:ext uri="{FF2B5EF4-FFF2-40B4-BE49-F238E27FC236}">
                <a16:creationId xmlns:a16="http://schemas.microsoft.com/office/drawing/2014/main" id="{758FCB70-8977-2449-9AFE-CC9F571B9954}"/>
              </a:ext>
            </a:extLst>
          </p:cNvPr>
          <p:cNvSpPr/>
          <p:nvPr/>
        </p:nvSpPr>
        <p:spPr>
          <a:xfrm>
            <a:off x="6892357" y="2733794"/>
            <a:ext cx="300082" cy="369332"/>
          </a:xfrm>
          <a:prstGeom prst="rect">
            <a:avLst/>
          </a:prstGeom>
        </p:spPr>
        <p:txBody>
          <a:bodyPr wrap="none">
            <a:spAutoFit/>
          </a:bodyPr>
          <a:lstStyle/>
          <a:p>
            <a:r>
              <a:rPr lang="en-US" dirty="0"/>
              <a:t>+</a:t>
            </a:r>
          </a:p>
        </p:txBody>
      </p:sp>
      <p:sp>
        <p:nvSpPr>
          <p:cNvPr id="57" name="Rectangle 56">
            <a:extLst>
              <a:ext uri="{FF2B5EF4-FFF2-40B4-BE49-F238E27FC236}">
                <a16:creationId xmlns:a16="http://schemas.microsoft.com/office/drawing/2014/main" id="{3AD7C0AA-9916-4B4A-A1A7-B3E8C90487DC}"/>
              </a:ext>
            </a:extLst>
          </p:cNvPr>
          <p:cNvSpPr/>
          <p:nvPr/>
        </p:nvSpPr>
        <p:spPr>
          <a:xfrm>
            <a:off x="8213989" y="3051176"/>
            <a:ext cx="300082" cy="369332"/>
          </a:xfrm>
          <a:prstGeom prst="rect">
            <a:avLst/>
          </a:prstGeom>
        </p:spPr>
        <p:txBody>
          <a:bodyPr wrap="none">
            <a:spAutoFit/>
          </a:bodyPr>
          <a:lstStyle/>
          <a:p>
            <a:r>
              <a:rPr lang="en-US" dirty="0"/>
              <a:t>+</a:t>
            </a:r>
          </a:p>
        </p:txBody>
      </p:sp>
      <p:cxnSp>
        <p:nvCxnSpPr>
          <p:cNvPr id="58" name="Straight Arrow Connector 57">
            <a:extLst>
              <a:ext uri="{FF2B5EF4-FFF2-40B4-BE49-F238E27FC236}">
                <a16:creationId xmlns:a16="http://schemas.microsoft.com/office/drawing/2014/main" id="{D7B6D581-E7BE-4C4D-B678-330B18E03FA1}"/>
              </a:ext>
            </a:extLst>
          </p:cNvPr>
          <p:cNvCxnSpPr>
            <a:cxnSpLocks/>
            <a:endCxn id="55" idx="3"/>
          </p:cNvCxnSpPr>
          <p:nvPr/>
        </p:nvCxnSpPr>
        <p:spPr>
          <a:xfrm flipH="1">
            <a:off x="6853933" y="1808650"/>
            <a:ext cx="638587" cy="46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ED2D9CA-DEC3-FD45-98E9-57E3F3A581F3}"/>
              </a:ext>
            </a:extLst>
          </p:cNvPr>
          <p:cNvCxnSpPr>
            <a:cxnSpLocks/>
          </p:cNvCxnSpPr>
          <p:nvPr/>
        </p:nvCxnSpPr>
        <p:spPr>
          <a:xfrm flipV="1">
            <a:off x="5904564" y="414623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74B9D7D-59E4-4043-B6A6-F226C3DA692B}"/>
              </a:ext>
            </a:extLst>
          </p:cNvPr>
          <p:cNvSpPr txBox="1"/>
          <p:nvPr/>
        </p:nvSpPr>
        <p:spPr>
          <a:xfrm>
            <a:off x="5885450" y="3764871"/>
            <a:ext cx="2987846" cy="369332"/>
          </a:xfrm>
          <a:prstGeom prst="rect">
            <a:avLst/>
          </a:prstGeom>
          <a:noFill/>
        </p:spPr>
        <p:txBody>
          <a:bodyPr wrap="square" rtlCol="0">
            <a:spAutoFit/>
          </a:bodyPr>
          <a:lstStyle/>
          <a:p>
            <a:r>
              <a:rPr lang="en-US" b="1" dirty="0"/>
              <a:t>0    1    2    4       … 	      K-D-1 	</a:t>
            </a:r>
          </a:p>
        </p:txBody>
      </p:sp>
      <p:sp>
        <p:nvSpPr>
          <p:cNvPr id="61" name="Doughnut 60">
            <a:extLst>
              <a:ext uri="{FF2B5EF4-FFF2-40B4-BE49-F238E27FC236}">
                <a16:creationId xmlns:a16="http://schemas.microsoft.com/office/drawing/2014/main" id="{B62E0981-AFF4-6E43-A5AB-C1221DADC548}"/>
              </a:ext>
            </a:extLst>
          </p:cNvPr>
          <p:cNvSpPr/>
          <p:nvPr/>
        </p:nvSpPr>
        <p:spPr>
          <a:xfrm>
            <a:off x="6496313" y="3755737"/>
            <a:ext cx="376930" cy="369332"/>
          </a:xfrm>
          <a:prstGeom prst="donut">
            <a:avLst>
              <a:gd name="adj" fmla="val 55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90880B5A-395F-5A4E-9268-87BF259C2B8C}"/>
              </a:ext>
            </a:extLst>
          </p:cNvPr>
          <p:cNvSpPr txBox="1"/>
          <p:nvPr/>
        </p:nvSpPr>
        <p:spPr>
          <a:xfrm>
            <a:off x="8873296" y="3862861"/>
            <a:ext cx="1324650" cy="307777"/>
          </a:xfrm>
          <a:prstGeom prst="rect">
            <a:avLst/>
          </a:prstGeom>
          <a:noFill/>
        </p:spPr>
        <p:txBody>
          <a:bodyPr wrap="square" lIns="90000" rtlCol="0">
            <a:spAutoFit/>
          </a:bodyPr>
          <a:lstStyle/>
          <a:p>
            <a:r>
              <a:rPr lang="en-US" sz="1400" dirty="0"/>
              <a:t>Offsets (days)</a:t>
            </a:r>
            <a:endParaRPr lang="en-US" sz="1400" baseline="-25000" dirty="0"/>
          </a:p>
        </p:txBody>
      </p:sp>
      <p:cxnSp>
        <p:nvCxnSpPr>
          <p:cNvPr id="63" name="Straight Connector 62">
            <a:extLst>
              <a:ext uri="{FF2B5EF4-FFF2-40B4-BE49-F238E27FC236}">
                <a16:creationId xmlns:a16="http://schemas.microsoft.com/office/drawing/2014/main" id="{04F8DE5A-95B5-CB45-ADCB-99192E61EC03}"/>
              </a:ext>
            </a:extLst>
          </p:cNvPr>
          <p:cNvCxnSpPr>
            <a:cxnSpLocks/>
          </p:cNvCxnSpPr>
          <p:nvPr/>
        </p:nvCxnSpPr>
        <p:spPr>
          <a:xfrm flipH="1">
            <a:off x="5915263" y="2277790"/>
            <a:ext cx="789713" cy="0"/>
          </a:xfrm>
          <a:prstGeom prst="line">
            <a:avLst/>
          </a:prstGeom>
          <a:ln w="15875">
            <a:prstDash val="dash"/>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85C506B3-30AE-524C-AEE2-D3D8D6279BA3}"/>
              </a:ext>
            </a:extLst>
          </p:cNvPr>
          <p:cNvCxnSpPr>
            <a:cxnSpLocks/>
          </p:cNvCxnSpPr>
          <p:nvPr/>
        </p:nvCxnSpPr>
        <p:spPr>
          <a:xfrm flipV="1">
            <a:off x="1246793" y="324883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44EDE3C-B28D-0847-9E87-6E7D09217B6A}"/>
              </a:ext>
            </a:extLst>
          </p:cNvPr>
          <p:cNvSpPr txBox="1"/>
          <p:nvPr/>
        </p:nvSpPr>
        <p:spPr>
          <a:xfrm>
            <a:off x="1246426" y="3298881"/>
            <a:ext cx="2987846" cy="369332"/>
          </a:xfrm>
          <a:prstGeom prst="rect">
            <a:avLst/>
          </a:prstGeom>
          <a:noFill/>
        </p:spPr>
        <p:txBody>
          <a:bodyPr wrap="square" rtlCol="0">
            <a:spAutoFit/>
          </a:bodyPr>
          <a:lstStyle/>
          <a:p>
            <a:r>
              <a:rPr lang="en-US" b="1" dirty="0"/>
              <a:t>1    2    3    4       … 	      K-D 	</a:t>
            </a:r>
          </a:p>
        </p:txBody>
      </p:sp>
      <p:cxnSp>
        <p:nvCxnSpPr>
          <p:cNvPr id="66" name="Straight Arrow Connector 65">
            <a:extLst>
              <a:ext uri="{FF2B5EF4-FFF2-40B4-BE49-F238E27FC236}">
                <a16:creationId xmlns:a16="http://schemas.microsoft.com/office/drawing/2014/main" id="{0FEF8597-F55B-994D-8F47-85482B80E6E8}"/>
              </a:ext>
            </a:extLst>
          </p:cNvPr>
          <p:cNvCxnSpPr>
            <a:cxnSpLocks/>
          </p:cNvCxnSpPr>
          <p:nvPr/>
        </p:nvCxnSpPr>
        <p:spPr>
          <a:xfrm flipV="1">
            <a:off x="1257125" y="18601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1D7220-FFC5-304E-AA51-C118522B1C7E}"/>
              </a:ext>
            </a:extLst>
          </p:cNvPr>
          <p:cNvSpPr/>
          <p:nvPr/>
        </p:nvSpPr>
        <p:spPr>
          <a:xfrm>
            <a:off x="575528" y="1714323"/>
            <a:ext cx="681597" cy="369332"/>
          </a:xfrm>
          <a:prstGeom prst="rect">
            <a:avLst/>
          </a:prstGeom>
        </p:spPr>
        <p:txBody>
          <a:bodyPr wrap="none">
            <a:spAutoFit/>
          </a:bodyPr>
          <a:lstStyle/>
          <a:p>
            <a:r>
              <a:rPr lang="en-US" dirty="0"/>
              <a:t>P(F</a:t>
            </a:r>
            <a:r>
              <a:rPr lang="en-US" baseline="-25000" dirty="0"/>
              <a:t>1</a:t>
            </a:r>
            <a:r>
              <a:rPr lang="en-US" dirty="0"/>
              <a:t>) </a:t>
            </a:r>
          </a:p>
        </p:txBody>
      </p:sp>
      <p:sp>
        <p:nvSpPr>
          <p:cNvPr id="68" name="Rectangle 67">
            <a:extLst>
              <a:ext uri="{FF2B5EF4-FFF2-40B4-BE49-F238E27FC236}">
                <a16:creationId xmlns:a16="http://schemas.microsoft.com/office/drawing/2014/main" id="{7ADFB77A-0FE5-8642-8817-07AC7D1B18E6}"/>
              </a:ext>
            </a:extLst>
          </p:cNvPr>
          <p:cNvSpPr/>
          <p:nvPr/>
        </p:nvSpPr>
        <p:spPr>
          <a:xfrm>
            <a:off x="1245994" y="2619699"/>
            <a:ext cx="300082" cy="369332"/>
          </a:xfrm>
          <a:prstGeom prst="rect">
            <a:avLst/>
          </a:prstGeom>
        </p:spPr>
        <p:txBody>
          <a:bodyPr wrap="none">
            <a:spAutoFit/>
          </a:bodyPr>
          <a:lstStyle/>
          <a:p>
            <a:r>
              <a:rPr lang="en-US" dirty="0"/>
              <a:t>+</a:t>
            </a:r>
          </a:p>
        </p:txBody>
      </p:sp>
      <p:sp>
        <p:nvSpPr>
          <p:cNvPr id="69" name="Rectangle 68">
            <a:extLst>
              <a:ext uri="{FF2B5EF4-FFF2-40B4-BE49-F238E27FC236}">
                <a16:creationId xmlns:a16="http://schemas.microsoft.com/office/drawing/2014/main" id="{83DBB9AF-0A9D-8B45-B982-CD7E19C8F35E}"/>
              </a:ext>
            </a:extLst>
          </p:cNvPr>
          <p:cNvSpPr/>
          <p:nvPr/>
        </p:nvSpPr>
        <p:spPr>
          <a:xfrm>
            <a:off x="1557354" y="2616645"/>
            <a:ext cx="300082" cy="369332"/>
          </a:xfrm>
          <a:prstGeom prst="rect">
            <a:avLst/>
          </a:prstGeom>
        </p:spPr>
        <p:txBody>
          <a:bodyPr wrap="none">
            <a:spAutoFit/>
          </a:bodyPr>
          <a:lstStyle/>
          <a:p>
            <a:r>
              <a:rPr lang="en-US" dirty="0"/>
              <a:t>+</a:t>
            </a:r>
          </a:p>
        </p:txBody>
      </p:sp>
      <p:sp>
        <p:nvSpPr>
          <p:cNvPr id="70" name="Rectangle 69">
            <a:extLst>
              <a:ext uri="{FF2B5EF4-FFF2-40B4-BE49-F238E27FC236}">
                <a16:creationId xmlns:a16="http://schemas.microsoft.com/office/drawing/2014/main" id="{6B7FB6AB-B16F-5D46-B8D2-C0F839FE921B}"/>
              </a:ext>
            </a:extLst>
          </p:cNvPr>
          <p:cNvSpPr/>
          <p:nvPr/>
        </p:nvSpPr>
        <p:spPr>
          <a:xfrm>
            <a:off x="1899037" y="2623490"/>
            <a:ext cx="300082" cy="369332"/>
          </a:xfrm>
          <a:prstGeom prst="rect">
            <a:avLst/>
          </a:prstGeom>
        </p:spPr>
        <p:txBody>
          <a:bodyPr wrap="none">
            <a:spAutoFit/>
          </a:bodyPr>
          <a:lstStyle/>
          <a:p>
            <a:r>
              <a:rPr lang="en-US" dirty="0"/>
              <a:t>+</a:t>
            </a:r>
          </a:p>
        </p:txBody>
      </p:sp>
      <p:sp>
        <p:nvSpPr>
          <p:cNvPr id="71" name="Rectangle 70">
            <a:extLst>
              <a:ext uri="{FF2B5EF4-FFF2-40B4-BE49-F238E27FC236}">
                <a16:creationId xmlns:a16="http://schemas.microsoft.com/office/drawing/2014/main" id="{C1D5B5CC-545A-AF4F-A672-72A071037035}"/>
              </a:ext>
            </a:extLst>
          </p:cNvPr>
          <p:cNvSpPr/>
          <p:nvPr/>
        </p:nvSpPr>
        <p:spPr>
          <a:xfrm>
            <a:off x="2234219" y="2616645"/>
            <a:ext cx="300082" cy="369332"/>
          </a:xfrm>
          <a:prstGeom prst="rect">
            <a:avLst/>
          </a:prstGeom>
        </p:spPr>
        <p:txBody>
          <a:bodyPr wrap="none">
            <a:spAutoFit/>
          </a:bodyPr>
          <a:lstStyle/>
          <a:p>
            <a:r>
              <a:rPr lang="en-US" dirty="0"/>
              <a:t>+</a:t>
            </a:r>
          </a:p>
        </p:txBody>
      </p:sp>
      <p:sp>
        <p:nvSpPr>
          <p:cNvPr id="72" name="Rectangle 71">
            <a:extLst>
              <a:ext uri="{FF2B5EF4-FFF2-40B4-BE49-F238E27FC236}">
                <a16:creationId xmlns:a16="http://schemas.microsoft.com/office/drawing/2014/main" id="{556344D7-F42B-0547-BF71-7FE5AD831637}"/>
              </a:ext>
            </a:extLst>
          </p:cNvPr>
          <p:cNvSpPr/>
          <p:nvPr/>
        </p:nvSpPr>
        <p:spPr>
          <a:xfrm>
            <a:off x="3538060" y="2616645"/>
            <a:ext cx="300082" cy="369332"/>
          </a:xfrm>
          <a:prstGeom prst="rect">
            <a:avLst/>
          </a:prstGeom>
        </p:spPr>
        <p:txBody>
          <a:bodyPr wrap="none">
            <a:spAutoFit/>
          </a:bodyPr>
          <a:lstStyle/>
          <a:p>
            <a:r>
              <a:rPr lang="en-US" dirty="0"/>
              <a:t>+</a:t>
            </a:r>
          </a:p>
        </p:txBody>
      </p:sp>
      <p:cxnSp>
        <p:nvCxnSpPr>
          <p:cNvPr id="73" name="Straight Arrow Connector 72">
            <a:extLst>
              <a:ext uri="{FF2B5EF4-FFF2-40B4-BE49-F238E27FC236}">
                <a16:creationId xmlns:a16="http://schemas.microsoft.com/office/drawing/2014/main" id="{277CDB81-47CB-234B-8182-6C03E0C523F1}"/>
              </a:ext>
            </a:extLst>
          </p:cNvPr>
          <p:cNvCxnSpPr>
            <a:cxnSpLocks/>
          </p:cNvCxnSpPr>
          <p:nvPr/>
        </p:nvCxnSpPr>
        <p:spPr>
          <a:xfrm flipV="1">
            <a:off x="1246426" y="408408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D8DA2ED-DF9D-374D-9C1D-4417D8AD93CB}"/>
              </a:ext>
            </a:extLst>
          </p:cNvPr>
          <p:cNvSpPr txBox="1"/>
          <p:nvPr/>
        </p:nvSpPr>
        <p:spPr>
          <a:xfrm>
            <a:off x="1227312" y="3702726"/>
            <a:ext cx="2987846" cy="369332"/>
          </a:xfrm>
          <a:prstGeom prst="rect">
            <a:avLst/>
          </a:prstGeom>
          <a:noFill/>
        </p:spPr>
        <p:txBody>
          <a:bodyPr wrap="square" rtlCol="0">
            <a:spAutoFit/>
          </a:bodyPr>
          <a:lstStyle/>
          <a:p>
            <a:r>
              <a:rPr lang="en-US" b="1" dirty="0"/>
              <a:t>0    1    2    4       … 	      K-D-1 	</a:t>
            </a:r>
          </a:p>
        </p:txBody>
      </p:sp>
      <p:pic>
        <p:nvPicPr>
          <p:cNvPr id="10" name="Picture 9">
            <a:extLst>
              <a:ext uri="{FF2B5EF4-FFF2-40B4-BE49-F238E27FC236}">
                <a16:creationId xmlns:a16="http://schemas.microsoft.com/office/drawing/2014/main" id="{6AD17A35-3B7A-124C-8AAB-53D9BAE6B117}"/>
              </a:ext>
            </a:extLst>
          </p:cNvPr>
          <p:cNvPicPr>
            <a:picLocks noChangeAspect="1"/>
          </p:cNvPicPr>
          <p:nvPr/>
        </p:nvPicPr>
        <p:blipFill>
          <a:blip r:embed="rId6"/>
          <a:stretch>
            <a:fillRect/>
          </a:stretch>
        </p:blipFill>
        <p:spPr>
          <a:xfrm>
            <a:off x="2860674" y="5302356"/>
            <a:ext cx="6614631" cy="1357214"/>
          </a:xfrm>
          <a:prstGeom prst="rect">
            <a:avLst/>
          </a:prstGeom>
        </p:spPr>
      </p:pic>
      <p:sp>
        <p:nvSpPr>
          <p:cNvPr id="42" name="TextBox 41">
            <a:extLst>
              <a:ext uri="{FF2B5EF4-FFF2-40B4-BE49-F238E27FC236}">
                <a16:creationId xmlns:a16="http://schemas.microsoft.com/office/drawing/2014/main" id="{08879498-83A5-4E40-9F7A-AD8E8EBC51FB}"/>
              </a:ext>
            </a:extLst>
          </p:cNvPr>
          <p:cNvSpPr txBox="1"/>
          <p:nvPr/>
        </p:nvSpPr>
        <p:spPr>
          <a:xfrm>
            <a:off x="704475" y="5578653"/>
            <a:ext cx="1555668" cy="369332"/>
          </a:xfrm>
          <a:prstGeom prst="rect">
            <a:avLst/>
          </a:prstGeom>
          <a:noFill/>
        </p:spPr>
        <p:txBody>
          <a:bodyPr wrap="square" rtlCol="0">
            <a:spAutoFit/>
          </a:bodyPr>
          <a:lstStyle/>
          <a:p>
            <a:r>
              <a:rPr lang="en-US" b="1" dirty="0"/>
              <a:t>Averaging</a:t>
            </a:r>
          </a:p>
        </p:txBody>
      </p:sp>
      <p:sp>
        <p:nvSpPr>
          <p:cNvPr id="43" name="TextBox 42">
            <a:extLst>
              <a:ext uri="{FF2B5EF4-FFF2-40B4-BE49-F238E27FC236}">
                <a16:creationId xmlns:a16="http://schemas.microsoft.com/office/drawing/2014/main" id="{4966EDB9-E9B2-094B-9223-96D97D0932CC}"/>
              </a:ext>
            </a:extLst>
          </p:cNvPr>
          <p:cNvSpPr txBox="1"/>
          <p:nvPr/>
        </p:nvSpPr>
        <p:spPr>
          <a:xfrm>
            <a:off x="708737" y="4718552"/>
            <a:ext cx="1555668" cy="369332"/>
          </a:xfrm>
          <a:prstGeom prst="rect">
            <a:avLst/>
          </a:prstGeom>
          <a:noFill/>
        </p:spPr>
        <p:txBody>
          <a:bodyPr wrap="square" rtlCol="0">
            <a:spAutoFit/>
          </a:bodyPr>
          <a:lstStyle/>
          <a:p>
            <a:r>
              <a:rPr lang="en-US" b="1" dirty="0"/>
              <a:t>Update P(</a:t>
            </a:r>
            <a:r>
              <a:rPr lang="en-US" b="1" dirty="0" err="1"/>
              <a:t>F</a:t>
            </a:r>
            <a:r>
              <a:rPr lang="en-US" b="1" baseline="-25000" dirty="0" err="1"/>
              <a:t>n</a:t>
            </a:r>
            <a:r>
              <a:rPr lang="en-US" b="1" dirty="0"/>
              <a:t>)</a:t>
            </a:r>
          </a:p>
        </p:txBody>
      </p:sp>
    </p:spTree>
    <p:extLst>
      <p:ext uri="{BB962C8B-B14F-4D97-AF65-F5344CB8AC3E}">
        <p14:creationId xmlns:p14="http://schemas.microsoft.com/office/powerpoint/2010/main" val="873784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E-step: Bayes theorem</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5" name="Picture 4">
            <a:extLst>
              <a:ext uri="{FF2B5EF4-FFF2-40B4-BE49-F238E27FC236}">
                <a16:creationId xmlns:a16="http://schemas.microsoft.com/office/drawing/2014/main" id="{AF787B16-CC37-DE44-989C-D5701B9F966C}"/>
              </a:ext>
            </a:extLst>
          </p:cNvPr>
          <p:cNvPicPr>
            <a:picLocks noChangeAspect="1"/>
          </p:cNvPicPr>
          <p:nvPr/>
        </p:nvPicPr>
        <p:blipFill>
          <a:blip r:embed="rId3"/>
          <a:stretch>
            <a:fillRect/>
          </a:stretch>
        </p:blipFill>
        <p:spPr>
          <a:xfrm>
            <a:off x="764556" y="3414621"/>
            <a:ext cx="9058023" cy="1137071"/>
          </a:xfrm>
          <a:prstGeom prst="rect">
            <a:avLst/>
          </a:prstGeom>
        </p:spPr>
      </p:pic>
      <p:pic>
        <p:nvPicPr>
          <p:cNvPr id="6" name="Picture 5">
            <a:extLst>
              <a:ext uri="{FF2B5EF4-FFF2-40B4-BE49-F238E27FC236}">
                <a16:creationId xmlns:a16="http://schemas.microsoft.com/office/drawing/2014/main" id="{9E5E3792-6D0C-9E4C-88EA-915EA74F6D4F}"/>
              </a:ext>
            </a:extLst>
          </p:cNvPr>
          <p:cNvPicPr>
            <a:picLocks noChangeAspect="1"/>
          </p:cNvPicPr>
          <p:nvPr/>
        </p:nvPicPr>
        <p:blipFill>
          <a:blip r:embed="rId4"/>
          <a:stretch>
            <a:fillRect/>
          </a:stretch>
        </p:blipFill>
        <p:spPr>
          <a:xfrm>
            <a:off x="2846028" y="5364992"/>
            <a:ext cx="7978772" cy="1214161"/>
          </a:xfrm>
          <a:prstGeom prst="rect">
            <a:avLst/>
          </a:prstGeom>
        </p:spPr>
      </p:pic>
      <p:pic>
        <p:nvPicPr>
          <p:cNvPr id="7" name="Picture 6">
            <a:extLst>
              <a:ext uri="{FF2B5EF4-FFF2-40B4-BE49-F238E27FC236}">
                <a16:creationId xmlns:a16="http://schemas.microsoft.com/office/drawing/2014/main" id="{9A105BE0-29B5-414B-BB69-D3FF18277008}"/>
              </a:ext>
            </a:extLst>
          </p:cNvPr>
          <p:cNvPicPr>
            <a:picLocks noChangeAspect="1"/>
          </p:cNvPicPr>
          <p:nvPr/>
        </p:nvPicPr>
        <p:blipFill>
          <a:blip r:embed="rId5"/>
          <a:stretch>
            <a:fillRect/>
          </a:stretch>
        </p:blipFill>
        <p:spPr>
          <a:xfrm>
            <a:off x="2846028" y="4840596"/>
            <a:ext cx="4374835" cy="578172"/>
          </a:xfrm>
          <a:prstGeom prst="rect">
            <a:avLst/>
          </a:prstGeom>
        </p:spPr>
      </p:pic>
      <p:pic>
        <p:nvPicPr>
          <p:cNvPr id="8" name="Picture 7">
            <a:extLst>
              <a:ext uri="{FF2B5EF4-FFF2-40B4-BE49-F238E27FC236}">
                <a16:creationId xmlns:a16="http://schemas.microsoft.com/office/drawing/2014/main" id="{ADDF0D62-93BB-EE43-A169-0A45A91B666F}"/>
              </a:ext>
            </a:extLst>
          </p:cNvPr>
          <p:cNvPicPr>
            <a:picLocks noChangeAspect="1"/>
          </p:cNvPicPr>
          <p:nvPr/>
        </p:nvPicPr>
        <p:blipFill>
          <a:blip r:embed="rId6"/>
          <a:stretch>
            <a:fillRect/>
          </a:stretch>
        </p:blipFill>
        <p:spPr>
          <a:xfrm>
            <a:off x="928428" y="1064272"/>
            <a:ext cx="5762444" cy="944347"/>
          </a:xfrm>
          <a:prstGeom prst="rect">
            <a:avLst/>
          </a:prstGeom>
        </p:spPr>
      </p:pic>
      <p:pic>
        <p:nvPicPr>
          <p:cNvPr id="9" name="Picture 8">
            <a:extLst>
              <a:ext uri="{FF2B5EF4-FFF2-40B4-BE49-F238E27FC236}">
                <a16:creationId xmlns:a16="http://schemas.microsoft.com/office/drawing/2014/main" id="{29BDC968-A592-4D43-B5DE-1D4AE11526DD}"/>
              </a:ext>
            </a:extLst>
          </p:cNvPr>
          <p:cNvPicPr>
            <a:picLocks noChangeAspect="1"/>
          </p:cNvPicPr>
          <p:nvPr/>
        </p:nvPicPr>
        <p:blipFill>
          <a:blip r:embed="rId7"/>
          <a:stretch>
            <a:fillRect/>
          </a:stretch>
        </p:blipFill>
        <p:spPr>
          <a:xfrm>
            <a:off x="928427" y="2148788"/>
            <a:ext cx="8210035" cy="1059981"/>
          </a:xfrm>
          <a:prstGeom prst="rect">
            <a:avLst/>
          </a:prstGeom>
        </p:spPr>
      </p:pic>
      <p:sp>
        <p:nvSpPr>
          <p:cNvPr id="10" name="TextBox 9">
            <a:extLst>
              <a:ext uri="{FF2B5EF4-FFF2-40B4-BE49-F238E27FC236}">
                <a16:creationId xmlns:a16="http://schemas.microsoft.com/office/drawing/2014/main" id="{0B0E280F-C7A4-C244-A1A6-1BFF1FF5774A}"/>
              </a:ext>
            </a:extLst>
          </p:cNvPr>
          <p:cNvSpPr txBox="1"/>
          <p:nvPr/>
        </p:nvSpPr>
        <p:spPr>
          <a:xfrm>
            <a:off x="233924" y="555451"/>
            <a:ext cx="7097520" cy="369332"/>
          </a:xfrm>
          <a:prstGeom prst="rect">
            <a:avLst/>
          </a:prstGeom>
          <a:noFill/>
        </p:spPr>
        <p:txBody>
          <a:bodyPr wrap="none" rtlCol="0">
            <a:spAutoFit/>
          </a:bodyPr>
          <a:lstStyle/>
          <a:p>
            <a:r>
              <a:rPr lang="en-US" dirty="0"/>
              <a:t>Given a set of measured values </a:t>
            </a:r>
            <a:r>
              <a:rPr lang="en-US" dirty="0" err="1"/>
              <a:t>V</a:t>
            </a:r>
            <a:r>
              <a:rPr lang="en-US" baseline="-25000" dirty="0" err="1"/>
              <a:t>n</a:t>
            </a:r>
            <a:r>
              <a:rPr lang="en-US" dirty="0"/>
              <a:t>, Z and S fixed from the previous M-step:</a:t>
            </a:r>
          </a:p>
        </p:txBody>
      </p:sp>
      <p:sp>
        <p:nvSpPr>
          <p:cNvPr id="11" name="TextBox 10">
            <a:extLst>
              <a:ext uri="{FF2B5EF4-FFF2-40B4-BE49-F238E27FC236}">
                <a16:creationId xmlns:a16="http://schemas.microsoft.com/office/drawing/2014/main" id="{75632E30-9A19-EE4A-AE19-7C43894680F4}"/>
              </a:ext>
            </a:extLst>
          </p:cNvPr>
          <p:cNvSpPr txBox="1"/>
          <p:nvPr/>
        </p:nvSpPr>
        <p:spPr>
          <a:xfrm>
            <a:off x="1367200" y="5817272"/>
            <a:ext cx="1416798" cy="369332"/>
          </a:xfrm>
          <a:prstGeom prst="rect">
            <a:avLst/>
          </a:prstGeom>
          <a:noFill/>
        </p:spPr>
        <p:txBody>
          <a:bodyPr wrap="none" rtlCol="0">
            <a:spAutoFit/>
          </a:bodyPr>
          <a:lstStyle/>
          <a:p>
            <a:r>
              <a:rPr lang="en-US" dirty="0"/>
              <a:t>Vertical shift:</a:t>
            </a:r>
          </a:p>
        </p:txBody>
      </p:sp>
    </p:spTree>
    <p:extLst>
      <p:ext uri="{BB962C8B-B14F-4D97-AF65-F5344CB8AC3E}">
        <p14:creationId xmlns:p14="http://schemas.microsoft.com/office/powerpoint/2010/main" val="3401509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M-step: maximum likelihood estimator Z and S</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4" name="Picture 3">
            <a:extLst>
              <a:ext uri="{FF2B5EF4-FFF2-40B4-BE49-F238E27FC236}">
                <a16:creationId xmlns:a16="http://schemas.microsoft.com/office/drawing/2014/main" id="{FCC53E0C-3998-A04C-A9B4-E283EBCC2E93}"/>
              </a:ext>
            </a:extLst>
          </p:cNvPr>
          <p:cNvPicPr>
            <a:picLocks noChangeAspect="1"/>
          </p:cNvPicPr>
          <p:nvPr/>
        </p:nvPicPr>
        <p:blipFill>
          <a:blip r:embed="rId3"/>
          <a:stretch>
            <a:fillRect/>
          </a:stretch>
        </p:blipFill>
        <p:spPr>
          <a:xfrm>
            <a:off x="3130020" y="1468189"/>
            <a:ext cx="3430254" cy="871470"/>
          </a:xfrm>
          <a:prstGeom prst="rect">
            <a:avLst/>
          </a:prstGeom>
        </p:spPr>
      </p:pic>
      <p:sp>
        <p:nvSpPr>
          <p:cNvPr id="7" name="TextBox 6">
            <a:extLst>
              <a:ext uri="{FF2B5EF4-FFF2-40B4-BE49-F238E27FC236}">
                <a16:creationId xmlns:a16="http://schemas.microsoft.com/office/drawing/2014/main" id="{F0C5FF17-59BE-EF49-81F2-89670D1D3C48}"/>
              </a:ext>
            </a:extLst>
          </p:cNvPr>
          <p:cNvSpPr txBox="1"/>
          <p:nvPr/>
        </p:nvSpPr>
        <p:spPr>
          <a:xfrm>
            <a:off x="233924" y="555451"/>
            <a:ext cx="10159512" cy="369332"/>
          </a:xfrm>
          <a:prstGeom prst="rect">
            <a:avLst/>
          </a:prstGeom>
          <a:noFill/>
        </p:spPr>
        <p:txBody>
          <a:bodyPr wrap="none" rtlCol="0">
            <a:spAutoFit/>
          </a:bodyPr>
          <a:lstStyle/>
          <a:p>
            <a:r>
              <a:rPr lang="en-US" dirty="0"/>
              <a:t>Given a set of measured values </a:t>
            </a:r>
            <a:r>
              <a:rPr lang="en-US" dirty="0" err="1"/>
              <a:t>V</a:t>
            </a:r>
            <a:r>
              <a:rPr lang="en-US" baseline="-25000" dirty="0" err="1"/>
              <a:t>n</a:t>
            </a:r>
            <a:r>
              <a:rPr lang="en-US" dirty="0"/>
              <a:t>, and the offset probability distribution </a:t>
            </a:r>
            <a:r>
              <a:rPr lang="en-US" dirty="0" err="1"/>
              <a:t>F</a:t>
            </a:r>
            <a:r>
              <a:rPr lang="en-US" baseline="-25000" dirty="0" err="1"/>
              <a:t>n</a:t>
            </a:r>
            <a:r>
              <a:rPr lang="en-US" dirty="0"/>
              <a:t> fixed from the previous E-step:</a:t>
            </a:r>
          </a:p>
        </p:txBody>
      </p:sp>
      <p:sp>
        <p:nvSpPr>
          <p:cNvPr id="8" name="TextBox 7">
            <a:extLst>
              <a:ext uri="{FF2B5EF4-FFF2-40B4-BE49-F238E27FC236}">
                <a16:creationId xmlns:a16="http://schemas.microsoft.com/office/drawing/2014/main" id="{0A109513-45CD-E24A-9B55-C80F172B4D9B}"/>
              </a:ext>
            </a:extLst>
          </p:cNvPr>
          <p:cNvSpPr txBox="1"/>
          <p:nvPr/>
        </p:nvSpPr>
        <p:spPr>
          <a:xfrm>
            <a:off x="930685" y="5312913"/>
            <a:ext cx="1719830" cy="369332"/>
          </a:xfrm>
          <a:prstGeom prst="rect">
            <a:avLst/>
          </a:prstGeom>
          <a:noFill/>
        </p:spPr>
        <p:txBody>
          <a:bodyPr wrap="none" rtlCol="0">
            <a:spAutoFit/>
          </a:bodyPr>
          <a:lstStyle/>
          <a:p>
            <a:r>
              <a:rPr lang="en-US" dirty="0"/>
              <a:t>Yes/no function:</a:t>
            </a:r>
          </a:p>
        </p:txBody>
      </p:sp>
      <p:sp>
        <p:nvSpPr>
          <p:cNvPr id="11" name="Freeform 10">
            <a:extLst>
              <a:ext uri="{FF2B5EF4-FFF2-40B4-BE49-F238E27FC236}">
                <a16:creationId xmlns:a16="http://schemas.microsoft.com/office/drawing/2014/main" id="{226146CD-3F0C-E543-9C1D-9BED37F456E7}"/>
              </a:ext>
            </a:extLst>
          </p:cNvPr>
          <p:cNvSpPr/>
          <p:nvPr/>
        </p:nvSpPr>
        <p:spPr>
          <a:xfrm>
            <a:off x="7364930" y="5066486"/>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8A75623-F776-9F4D-BC26-B4854F3385E6}"/>
              </a:ext>
            </a:extLst>
          </p:cNvPr>
          <p:cNvSpPr/>
          <p:nvPr/>
        </p:nvSpPr>
        <p:spPr>
          <a:xfrm flipV="1">
            <a:off x="9654000" y="5056875"/>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E2525B-3089-6C48-A0D0-3F54D12D2CE5}"/>
              </a:ext>
            </a:extLst>
          </p:cNvPr>
          <p:cNvSpPr/>
          <p:nvPr/>
        </p:nvSpPr>
        <p:spPr>
          <a:xfrm>
            <a:off x="10377672" y="5022979"/>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cxnSp>
        <p:nvCxnSpPr>
          <p:cNvPr id="14" name="Straight Arrow Connector 13">
            <a:extLst>
              <a:ext uri="{FF2B5EF4-FFF2-40B4-BE49-F238E27FC236}">
                <a16:creationId xmlns:a16="http://schemas.microsoft.com/office/drawing/2014/main" id="{DFABB4A9-9F0B-9240-B99A-8F9932B24CD0}"/>
              </a:ext>
            </a:extLst>
          </p:cNvPr>
          <p:cNvCxnSpPr>
            <a:cxnSpLocks/>
          </p:cNvCxnSpPr>
          <p:nvPr/>
        </p:nvCxnSpPr>
        <p:spPr>
          <a:xfrm>
            <a:off x="6713824" y="6245619"/>
            <a:ext cx="66015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15DBFCCA-4538-0448-BC87-1532705F293D}"/>
              </a:ext>
            </a:extLst>
          </p:cNvPr>
          <p:cNvPicPr>
            <a:picLocks noChangeAspect="1"/>
          </p:cNvPicPr>
          <p:nvPr/>
        </p:nvPicPr>
        <p:blipFill>
          <a:blip r:embed="rId4"/>
          <a:stretch>
            <a:fillRect/>
          </a:stretch>
        </p:blipFill>
        <p:spPr>
          <a:xfrm>
            <a:off x="2795044" y="4997052"/>
            <a:ext cx="3557427" cy="1062608"/>
          </a:xfrm>
          <a:prstGeom prst="rect">
            <a:avLst/>
          </a:prstGeom>
        </p:spPr>
      </p:pic>
      <p:cxnSp>
        <p:nvCxnSpPr>
          <p:cNvPr id="21" name="Straight Arrow Connector 20">
            <a:extLst>
              <a:ext uri="{FF2B5EF4-FFF2-40B4-BE49-F238E27FC236}">
                <a16:creationId xmlns:a16="http://schemas.microsoft.com/office/drawing/2014/main" id="{957C9E37-4AA0-A54D-B3E9-4379B861571A}"/>
              </a:ext>
            </a:extLst>
          </p:cNvPr>
          <p:cNvCxnSpPr>
            <a:cxnSpLocks/>
          </p:cNvCxnSpPr>
          <p:nvPr/>
        </p:nvCxnSpPr>
        <p:spPr>
          <a:xfrm flipV="1">
            <a:off x="6570973" y="6532912"/>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00CD988-FFC9-CF4E-A0E6-76399931BD31}"/>
              </a:ext>
            </a:extLst>
          </p:cNvPr>
          <p:cNvSpPr txBox="1"/>
          <p:nvPr/>
        </p:nvSpPr>
        <p:spPr>
          <a:xfrm>
            <a:off x="9742490" y="6148660"/>
            <a:ext cx="1324650" cy="307777"/>
          </a:xfrm>
          <a:prstGeom prst="rect">
            <a:avLst/>
          </a:prstGeom>
          <a:noFill/>
        </p:spPr>
        <p:txBody>
          <a:bodyPr wrap="square" lIns="90000" rtlCol="0">
            <a:spAutoFit/>
          </a:bodyPr>
          <a:lstStyle/>
          <a:p>
            <a:r>
              <a:rPr lang="en-US" sz="1400" dirty="0"/>
              <a:t>Time (days)</a:t>
            </a:r>
            <a:endParaRPr lang="en-US" sz="1400" baseline="-25000" dirty="0"/>
          </a:p>
        </p:txBody>
      </p:sp>
      <p:sp>
        <p:nvSpPr>
          <p:cNvPr id="23" name="TextBox 22">
            <a:extLst>
              <a:ext uri="{FF2B5EF4-FFF2-40B4-BE49-F238E27FC236}">
                <a16:creationId xmlns:a16="http://schemas.microsoft.com/office/drawing/2014/main" id="{55F61CDD-DA92-6B4E-84E8-EEBB7B8E6AD0}"/>
              </a:ext>
            </a:extLst>
          </p:cNvPr>
          <p:cNvSpPr txBox="1"/>
          <p:nvPr/>
        </p:nvSpPr>
        <p:spPr>
          <a:xfrm>
            <a:off x="6560274" y="6550745"/>
            <a:ext cx="4250294" cy="646331"/>
          </a:xfrm>
          <a:prstGeom prst="rect">
            <a:avLst/>
          </a:prstGeom>
          <a:noFill/>
        </p:spPr>
        <p:txBody>
          <a:bodyPr wrap="square" rtlCol="0">
            <a:spAutoFit/>
          </a:bodyPr>
          <a:lstStyle/>
          <a:p>
            <a:r>
              <a:rPr lang="en-US" b="1" dirty="0"/>
              <a:t>1    2    3    4   	        …		K	</a:t>
            </a:r>
          </a:p>
        </p:txBody>
      </p:sp>
      <p:cxnSp>
        <p:nvCxnSpPr>
          <p:cNvPr id="26" name="Straight Connector 25">
            <a:extLst>
              <a:ext uri="{FF2B5EF4-FFF2-40B4-BE49-F238E27FC236}">
                <a16:creationId xmlns:a16="http://schemas.microsoft.com/office/drawing/2014/main" id="{1B73EB84-C045-854B-A932-246358CBD892}"/>
              </a:ext>
            </a:extLst>
          </p:cNvPr>
          <p:cNvCxnSpPr>
            <a:cxnSpLocks/>
          </p:cNvCxnSpPr>
          <p:nvPr/>
        </p:nvCxnSpPr>
        <p:spPr>
          <a:xfrm>
            <a:off x="7367604" y="5022979"/>
            <a:ext cx="0" cy="1509933"/>
          </a:xfrm>
          <a:prstGeom prst="line">
            <a:avLst/>
          </a:prstGeom>
          <a:ln w="25400">
            <a:prstDash val="dash"/>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FC0AEC3-E17C-C44B-865F-F8130AFDA20B}"/>
              </a:ext>
            </a:extLst>
          </p:cNvPr>
          <p:cNvCxnSpPr>
            <a:cxnSpLocks/>
          </p:cNvCxnSpPr>
          <p:nvPr/>
        </p:nvCxnSpPr>
        <p:spPr>
          <a:xfrm>
            <a:off x="6713824" y="5033913"/>
            <a:ext cx="0" cy="1509933"/>
          </a:xfrm>
          <a:prstGeom prst="line">
            <a:avLst/>
          </a:prstGeom>
          <a:ln w="25400">
            <a:prstDash val="dash"/>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02BD69C9-AFC9-014A-9B55-2B89E6F46179}"/>
              </a:ext>
            </a:extLst>
          </p:cNvPr>
          <p:cNvPicPr>
            <a:picLocks noChangeAspect="1"/>
          </p:cNvPicPr>
          <p:nvPr/>
        </p:nvPicPr>
        <p:blipFill>
          <a:blip r:embed="rId5"/>
          <a:stretch>
            <a:fillRect/>
          </a:stretch>
        </p:blipFill>
        <p:spPr>
          <a:xfrm>
            <a:off x="8685421" y="4760028"/>
            <a:ext cx="563803" cy="281902"/>
          </a:xfrm>
          <a:prstGeom prst="rect">
            <a:avLst/>
          </a:prstGeom>
        </p:spPr>
      </p:pic>
      <p:pic>
        <p:nvPicPr>
          <p:cNvPr id="34" name="Picture 33">
            <a:extLst>
              <a:ext uri="{FF2B5EF4-FFF2-40B4-BE49-F238E27FC236}">
                <a16:creationId xmlns:a16="http://schemas.microsoft.com/office/drawing/2014/main" id="{FF2D0208-4206-6249-90A2-91F3102478E6}"/>
              </a:ext>
            </a:extLst>
          </p:cNvPr>
          <p:cNvPicPr>
            <a:picLocks noChangeAspect="1"/>
          </p:cNvPicPr>
          <p:nvPr/>
        </p:nvPicPr>
        <p:blipFill>
          <a:blip r:embed="rId6"/>
          <a:stretch>
            <a:fillRect/>
          </a:stretch>
        </p:blipFill>
        <p:spPr>
          <a:xfrm>
            <a:off x="6789643" y="4812299"/>
            <a:ext cx="496795" cy="244576"/>
          </a:xfrm>
          <a:prstGeom prst="rect">
            <a:avLst/>
          </a:prstGeom>
        </p:spPr>
      </p:pic>
      <p:pic>
        <p:nvPicPr>
          <p:cNvPr id="38" name="Picture 37">
            <a:extLst>
              <a:ext uri="{FF2B5EF4-FFF2-40B4-BE49-F238E27FC236}">
                <a16:creationId xmlns:a16="http://schemas.microsoft.com/office/drawing/2014/main" id="{38871EB3-3516-604F-BB67-1841ACAA7C73}"/>
              </a:ext>
            </a:extLst>
          </p:cNvPr>
          <p:cNvPicPr>
            <a:picLocks noChangeAspect="1"/>
          </p:cNvPicPr>
          <p:nvPr/>
        </p:nvPicPr>
        <p:blipFill>
          <a:blip r:embed="rId7"/>
          <a:stretch>
            <a:fillRect/>
          </a:stretch>
        </p:blipFill>
        <p:spPr>
          <a:xfrm>
            <a:off x="563438" y="2467021"/>
            <a:ext cx="8685786" cy="1782181"/>
          </a:xfrm>
          <a:prstGeom prst="rect">
            <a:avLst/>
          </a:prstGeom>
        </p:spPr>
      </p:pic>
    </p:spTree>
    <p:extLst>
      <p:ext uri="{BB962C8B-B14F-4D97-AF65-F5344CB8AC3E}">
        <p14:creationId xmlns:p14="http://schemas.microsoft.com/office/powerpoint/2010/main" val="2710103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Extension to multiple classes inference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6" name="Picture 5">
            <a:extLst>
              <a:ext uri="{FF2B5EF4-FFF2-40B4-BE49-F238E27FC236}">
                <a16:creationId xmlns:a16="http://schemas.microsoft.com/office/drawing/2014/main" id="{31338DF6-46F3-5C49-BD9A-24F0B0175695}"/>
              </a:ext>
            </a:extLst>
          </p:cNvPr>
          <p:cNvPicPr>
            <a:picLocks noChangeAspect="1"/>
          </p:cNvPicPr>
          <p:nvPr/>
        </p:nvPicPr>
        <p:blipFill>
          <a:blip r:embed="rId3"/>
          <a:stretch>
            <a:fillRect/>
          </a:stretch>
        </p:blipFill>
        <p:spPr>
          <a:xfrm>
            <a:off x="2463449" y="454166"/>
            <a:ext cx="6869622" cy="3157170"/>
          </a:xfrm>
          <a:prstGeom prst="rect">
            <a:avLst/>
          </a:prstGeom>
        </p:spPr>
      </p:pic>
      <p:sp>
        <p:nvSpPr>
          <p:cNvPr id="7" name="Frame 6">
            <a:extLst>
              <a:ext uri="{FF2B5EF4-FFF2-40B4-BE49-F238E27FC236}">
                <a16:creationId xmlns:a16="http://schemas.microsoft.com/office/drawing/2014/main" id="{213D89F4-76D7-F646-8156-E051DC1A6150}"/>
              </a:ext>
            </a:extLst>
          </p:cNvPr>
          <p:cNvSpPr/>
          <p:nvPr/>
        </p:nvSpPr>
        <p:spPr>
          <a:xfrm>
            <a:off x="4906845" y="3110651"/>
            <a:ext cx="2713155" cy="553693"/>
          </a:xfrm>
          <a:prstGeom prst="frame">
            <a:avLst>
              <a:gd name="adj1" fmla="val 32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0102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BD9A62-A7FA-FC41-981D-32EEE64727AC}"/>
              </a:ext>
            </a:extLst>
          </p:cNvPr>
          <p:cNvPicPr>
            <a:picLocks noChangeAspect="1"/>
          </p:cNvPicPr>
          <p:nvPr/>
        </p:nvPicPr>
        <p:blipFill>
          <a:blip r:embed="rId3"/>
          <a:stretch>
            <a:fillRect/>
          </a:stretch>
        </p:blipFill>
        <p:spPr>
          <a:xfrm>
            <a:off x="2605661" y="3664344"/>
            <a:ext cx="6980677" cy="3157170"/>
          </a:xfrm>
          <a:prstGeom prst="rect">
            <a:avLst/>
          </a:prstGeom>
        </p:spPr>
      </p:pic>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Extension to multiple classes inference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6" name="Picture 5">
            <a:extLst>
              <a:ext uri="{FF2B5EF4-FFF2-40B4-BE49-F238E27FC236}">
                <a16:creationId xmlns:a16="http://schemas.microsoft.com/office/drawing/2014/main" id="{31338DF6-46F3-5C49-BD9A-24F0B0175695}"/>
              </a:ext>
            </a:extLst>
          </p:cNvPr>
          <p:cNvPicPr>
            <a:picLocks noChangeAspect="1"/>
          </p:cNvPicPr>
          <p:nvPr/>
        </p:nvPicPr>
        <p:blipFill>
          <a:blip r:embed="rId4"/>
          <a:stretch>
            <a:fillRect/>
          </a:stretch>
        </p:blipFill>
        <p:spPr>
          <a:xfrm>
            <a:off x="2463449" y="454166"/>
            <a:ext cx="6869622" cy="3157170"/>
          </a:xfrm>
          <a:prstGeom prst="rect">
            <a:avLst/>
          </a:prstGeom>
        </p:spPr>
      </p:pic>
      <p:sp>
        <p:nvSpPr>
          <p:cNvPr id="7" name="Frame 6">
            <a:extLst>
              <a:ext uri="{FF2B5EF4-FFF2-40B4-BE49-F238E27FC236}">
                <a16:creationId xmlns:a16="http://schemas.microsoft.com/office/drawing/2014/main" id="{213D89F4-76D7-F646-8156-E051DC1A6150}"/>
              </a:ext>
            </a:extLst>
          </p:cNvPr>
          <p:cNvSpPr/>
          <p:nvPr/>
        </p:nvSpPr>
        <p:spPr>
          <a:xfrm>
            <a:off x="4906845" y="3110651"/>
            <a:ext cx="2713155" cy="553693"/>
          </a:xfrm>
          <a:prstGeom prst="frame">
            <a:avLst>
              <a:gd name="adj1" fmla="val 32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646DB023-AD4B-5346-B9E9-8F7E3CD45BD3}"/>
              </a:ext>
            </a:extLst>
          </p:cNvPr>
          <p:cNvSpPr/>
          <p:nvPr/>
        </p:nvSpPr>
        <p:spPr>
          <a:xfrm>
            <a:off x="5353878" y="5464399"/>
            <a:ext cx="2060812" cy="656528"/>
          </a:xfrm>
          <a:prstGeom prst="frame">
            <a:avLst>
              <a:gd name="adj1" fmla="val 32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8408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Data records length</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pic>
        <p:nvPicPr>
          <p:cNvPr id="9" name="Picture 8" descr="A picture containing chart&#10;&#10;Description automatically generated">
            <a:extLst>
              <a:ext uri="{FF2B5EF4-FFF2-40B4-BE49-F238E27FC236}">
                <a16:creationId xmlns:a16="http://schemas.microsoft.com/office/drawing/2014/main" id="{8887E31B-36DE-084D-B61C-494A5379B0C0}"/>
              </a:ext>
            </a:extLst>
          </p:cNvPr>
          <p:cNvPicPr>
            <a:picLocks noChangeAspect="1"/>
          </p:cNvPicPr>
          <p:nvPr/>
        </p:nvPicPr>
        <p:blipFill>
          <a:blip r:embed="rId3"/>
          <a:stretch>
            <a:fillRect/>
          </a:stretch>
        </p:blipFill>
        <p:spPr>
          <a:xfrm>
            <a:off x="0" y="1649208"/>
            <a:ext cx="12192000" cy="3186545"/>
          </a:xfrm>
          <a:prstGeom prst="rect">
            <a:avLst/>
          </a:prstGeom>
        </p:spPr>
      </p:pic>
      <p:sp>
        <p:nvSpPr>
          <p:cNvPr id="10" name="Doughnut 9">
            <a:extLst>
              <a:ext uri="{FF2B5EF4-FFF2-40B4-BE49-F238E27FC236}">
                <a16:creationId xmlns:a16="http://schemas.microsoft.com/office/drawing/2014/main" id="{42430259-62CA-1A4F-9111-F06ADD6F9FD2}"/>
              </a:ext>
            </a:extLst>
          </p:cNvPr>
          <p:cNvSpPr/>
          <p:nvPr/>
        </p:nvSpPr>
        <p:spPr>
          <a:xfrm>
            <a:off x="4720838" y="4267861"/>
            <a:ext cx="376930" cy="377137"/>
          </a:xfrm>
          <a:prstGeom prst="donut">
            <a:avLst>
              <a:gd name="adj" fmla="val 55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979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53BB8-5076-9E41-8575-3B2F4FBD7882}"/>
              </a:ext>
            </a:extLst>
          </p:cNvPr>
          <p:cNvSpPr>
            <a:spLocks noGrp="1"/>
          </p:cNvSpPr>
          <p:nvPr>
            <p:ph type="body" idx="1"/>
          </p:nvPr>
        </p:nvSpPr>
        <p:spPr/>
        <p:txBody>
          <a:bodyPr/>
          <a:lstStyle/>
          <a:p>
            <a:r>
              <a:rPr lang="en-US" dirty="0"/>
              <a:t>Cystic Fibrosis: pathophysiology</a:t>
            </a:r>
          </a:p>
        </p:txBody>
      </p:sp>
      <p:sp>
        <p:nvSpPr>
          <p:cNvPr id="3" name="Text Placeholder 2">
            <a:extLst>
              <a:ext uri="{FF2B5EF4-FFF2-40B4-BE49-F238E27FC236}">
                <a16:creationId xmlns:a16="http://schemas.microsoft.com/office/drawing/2014/main" id="{24ED1CF7-648E-F64E-B895-8CE802684245}"/>
              </a:ext>
            </a:extLst>
          </p:cNvPr>
          <p:cNvSpPr>
            <a:spLocks noGrp="1"/>
          </p:cNvSpPr>
          <p:nvPr>
            <p:ph type="body" idx="13"/>
          </p:nvPr>
        </p:nvSpPr>
        <p:spPr>
          <a:xfrm>
            <a:off x="216976" y="422053"/>
            <a:ext cx="3241964" cy="367340"/>
          </a:xfrm>
        </p:spPr>
        <p:txBody>
          <a:bodyPr/>
          <a:lstStyle/>
          <a:p>
            <a:r>
              <a:rPr lang="en-US" dirty="0"/>
              <a:t>90’000 individuals worldwide</a:t>
            </a:r>
          </a:p>
        </p:txBody>
      </p:sp>
      <p:pic>
        <p:nvPicPr>
          <p:cNvPr id="4" name="Picture 3">
            <a:extLst>
              <a:ext uri="{FF2B5EF4-FFF2-40B4-BE49-F238E27FC236}">
                <a16:creationId xmlns:a16="http://schemas.microsoft.com/office/drawing/2014/main" id="{A59A8A8C-1DA0-0640-9F20-8B023BC40437}"/>
              </a:ext>
            </a:extLst>
          </p:cNvPr>
          <p:cNvPicPr>
            <a:picLocks noChangeAspect="1"/>
          </p:cNvPicPr>
          <p:nvPr/>
        </p:nvPicPr>
        <p:blipFill>
          <a:blip r:embed="rId3"/>
          <a:stretch>
            <a:fillRect/>
          </a:stretch>
        </p:blipFill>
        <p:spPr>
          <a:xfrm>
            <a:off x="216976" y="877979"/>
            <a:ext cx="3853903" cy="5787965"/>
          </a:xfrm>
          <a:prstGeom prst="rect">
            <a:avLst/>
          </a:prstGeom>
        </p:spPr>
      </p:pic>
      <p:sp>
        <p:nvSpPr>
          <p:cNvPr id="8" name="Text Placeholder 2">
            <a:extLst>
              <a:ext uri="{FF2B5EF4-FFF2-40B4-BE49-F238E27FC236}">
                <a16:creationId xmlns:a16="http://schemas.microsoft.com/office/drawing/2014/main" id="{052937B5-7731-3F4A-84AA-3AF85A8600BF}"/>
              </a:ext>
            </a:extLst>
          </p:cNvPr>
          <p:cNvSpPr txBox="1">
            <a:spLocks/>
          </p:cNvSpPr>
          <p:nvPr/>
        </p:nvSpPr>
        <p:spPr>
          <a:xfrm>
            <a:off x="7034213" y="-45024"/>
            <a:ext cx="5157787" cy="367340"/>
          </a:xfrm>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222162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Model dimensionality: 8</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sp>
        <p:nvSpPr>
          <p:cNvPr id="5" name="TextBox 4">
            <a:extLst>
              <a:ext uri="{FF2B5EF4-FFF2-40B4-BE49-F238E27FC236}">
                <a16:creationId xmlns:a16="http://schemas.microsoft.com/office/drawing/2014/main" id="{B6633FEF-876C-FC45-9DC0-616DE6403966}"/>
              </a:ext>
            </a:extLst>
          </p:cNvPr>
          <p:cNvSpPr txBox="1"/>
          <p:nvPr/>
        </p:nvSpPr>
        <p:spPr>
          <a:xfrm>
            <a:off x="792480" y="502920"/>
            <a:ext cx="10332720" cy="369332"/>
          </a:xfrm>
          <a:prstGeom prst="rect">
            <a:avLst/>
          </a:prstGeom>
          <a:noFill/>
        </p:spPr>
        <p:txBody>
          <a:bodyPr wrap="square" rtlCol="0">
            <a:spAutoFit/>
          </a:bodyPr>
          <a:lstStyle/>
          <a:p>
            <a:r>
              <a:rPr lang="en-GB" dirty="0"/>
              <a:t>8 measures studied: wellness, cough, FEV1, FEF2575, O2 saturation, pulse rate, temperature, minutes asleep</a:t>
            </a:r>
          </a:p>
        </p:txBody>
      </p:sp>
    </p:spTree>
    <p:extLst>
      <p:ext uri="{BB962C8B-B14F-4D97-AF65-F5344CB8AC3E}">
        <p14:creationId xmlns:p14="http://schemas.microsoft.com/office/powerpoint/2010/main" val="2222407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Model dimensionality: 8</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sp>
        <p:nvSpPr>
          <p:cNvPr id="5" name="TextBox 4">
            <a:extLst>
              <a:ext uri="{FF2B5EF4-FFF2-40B4-BE49-F238E27FC236}">
                <a16:creationId xmlns:a16="http://schemas.microsoft.com/office/drawing/2014/main" id="{B6633FEF-876C-FC45-9DC0-616DE6403966}"/>
              </a:ext>
            </a:extLst>
          </p:cNvPr>
          <p:cNvSpPr txBox="1"/>
          <p:nvPr/>
        </p:nvSpPr>
        <p:spPr>
          <a:xfrm>
            <a:off x="792480" y="502920"/>
            <a:ext cx="10332720" cy="369332"/>
          </a:xfrm>
          <a:prstGeom prst="rect">
            <a:avLst/>
          </a:prstGeom>
          <a:noFill/>
        </p:spPr>
        <p:txBody>
          <a:bodyPr wrap="square" rtlCol="0">
            <a:spAutoFit/>
          </a:bodyPr>
          <a:lstStyle/>
          <a:p>
            <a:r>
              <a:rPr lang="en-GB" dirty="0"/>
              <a:t>8 measures studied: wellness, cough, FEV1, FEF2575, O2 saturation, pulse rate, temperature, minutes asleep</a:t>
            </a:r>
          </a:p>
        </p:txBody>
      </p:sp>
      <p:sp>
        <p:nvSpPr>
          <p:cNvPr id="6" name="TextBox 5">
            <a:extLst>
              <a:ext uri="{FF2B5EF4-FFF2-40B4-BE49-F238E27FC236}">
                <a16:creationId xmlns:a16="http://schemas.microsoft.com/office/drawing/2014/main" id="{8288269B-F07C-B242-9BB2-2D6F5C1CA431}"/>
              </a:ext>
            </a:extLst>
          </p:cNvPr>
          <p:cNvSpPr txBox="1"/>
          <p:nvPr/>
        </p:nvSpPr>
        <p:spPr>
          <a:xfrm>
            <a:off x="792480" y="777147"/>
            <a:ext cx="10332720" cy="369332"/>
          </a:xfrm>
          <a:prstGeom prst="rect">
            <a:avLst/>
          </a:prstGeom>
          <a:noFill/>
        </p:spPr>
        <p:txBody>
          <a:bodyPr wrap="square" rtlCol="0">
            <a:spAutoFit/>
          </a:bodyPr>
          <a:lstStyle/>
          <a:p>
            <a:r>
              <a:rPr lang="en-GB" dirty="0"/>
              <a:t>Heatmap of the number of recorded measures [-35;39] days around </a:t>
            </a:r>
            <a:r>
              <a:rPr lang="en-GB" b="1" dirty="0">
                <a:solidFill>
                  <a:srgbClr val="FF40FF"/>
                </a:solidFill>
              </a:rPr>
              <a:t>treatment start</a:t>
            </a:r>
            <a:r>
              <a:rPr lang="en-GB" dirty="0"/>
              <a:t>. </a:t>
            </a:r>
            <a:endParaRPr lang="en-GB" b="1" dirty="0">
              <a:solidFill>
                <a:srgbClr val="00FDFF"/>
              </a:solidFill>
            </a:endParaRPr>
          </a:p>
        </p:txBody>
      </p:sp>
      <p:pic>
        <p:nvPicPr>
          <p:cNvPr id="17" name="Picture 16">
            <a:extLst>
              <a:ext uri="{FF2B5EF4-FFF2-40B4-BE49-F238E27FC236}">
                <a16:creationId xmlns:a16="http://schemas.microsoft.com/office/drawing/2014/main" id="{85F5CF7A-494C-F940-B9BC-D07A8D66669F}"/>
              </a:ext>
            </a:extLst>
          </p:cNvPr>
          <p:cNvPicPr>
            <a:picLocks noChangeAspect="1"/>
          </p:cNvPicPr>
          <p:nvPr/>
        </p:nvPicPr>
        <p:blipFill>
          <a:blip r:embed="rId3">
            <a:alphaModFix amt="50000"/>
          </a:blip>
          <a:stretch>
            <a:fillRect/>
          </a:stretch>
        </p:blipFill>
        <p:spPr>
          <a:xfrm>
            <a:off x="222939" y="1085851"/>
            <a:ext cx="11746121" cy="5772149"/>
          </a:xfrm>
          <a:prstGeom prst="rect">
            <a:avLst/>
          </a:prstGeom>
        </p:spPr>
      </p:pic>
    </p:spTree>
    <p:extLst>
      <p:ext uri="{BB962C8B-B14F-4D97-AF65-F5344CB8AC3E}">
        <p14:creationId xmlns:p14="http://schemas.microsoft.com/office/powerpoint/2010/main" val="412036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Maximum offset: 15</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pic>
        <p:nvPicPr>
          <p:cNvPr id="8" name="Picture 7" descr="Diagram, map&#10;&#10;Description automatically generated">
            <a:extLst>
              <a:ext uri="{FF2B5EF4-FFF2-40B4-BE49-F238E27FC236}">
                <a16:creationId xmlns:a16="http://schemas.microsoft.com/office/drawing/2014/main" id="{3F2A9E3C-3A4A-8A4F-B815-77A83065A502}"/>
              </a:ext>
            </a:extLst>
          </p:cNvPr>
          <p:cNvPicPr>
            <a:picLocks noChangeAspect="1"/>
          </p:cNvPicPr>
          <p:nvPr/>
        </p:nvPicPr>
        <p:blipFill>
          <a:blip r:embed="rId3">
            <a:alphaModFix amt="50000"/>
          </a:blip>
          <a:stretch>
            <a:fillRect/>
          </a:stretch>
        </p:blipFill>
        <p:spPr>
          <a:xfrm>
            <a:off x="2352675" y="449262"/>
            <a:ext cx="7486650" cy="6294955"/>
          </a:xfrm>
          <a:prstGeom prst="rect">
            <a:avLst/>
          </a:prstGeom>
        </p:spPr>
      </p:pic>
    </p:spTree>
    <p:extLst>
      <p:ext uri="{BB962C8B-B14F-4D97-AF65-F5344CB8AC3E}">
        <p14:creationId xmlns:p14="http://schemas.microsoft.com/office/powerpoint/2010/main" val="3567041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Maximum vertical shift: 0.4</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pic>
        <p:nvPicPr>
          <p:cNvPr id="5" name="Picture 4">
            <a:extLst>
              <a:ext uri="{FF2B5EF4-FFF2-40B4-BE49-F238E27FC236}">
                <a16:creationId xmlns:a16="http://schemas.microsoft.com/office/drawing/2014/main" id="{729FFD51-3867-A944-AC8C-19D33ECB822D}"/>
              </a:ext>
            </a:extLst>
          </p:cNvPr>
          <p:cNvPicPr>
            <a:picLocks noChangeAspect="1"/>
          </p:cNvPicPr>
          <p:nvPr/>
        </p:nvPicPr>
        <p:blipFill>
          <a:blip r:embed="rId3">
            <a:alphaModFix amt="50000"/>
          </a:blip>
          <a:stretch>
            <a:fillRect/>
          </a:stretch>
        </p:blipFill>
        <p:spPr>
          <a:xfrm>
            <a:off x="0" y="803275"/>
            <a:ext cx="7732801" cy="5540400"/>
          </a:xfrm>
          <a:prstGeom prst="rect">
            <a:avLst/>
          </a:prstGeom>
        </p:spPr>
      </p:pic>
      <p:pic>
        <p:nvPicPr>
          <p:cNvPr id="8" name="Picture 7" descr="Chart, waterfall chart&#10;&#10;Description automatically generated">
            <a:extLst>
              <a:ext uri="{FF2B5EF4-FFF2-40B4-BE49-F238E27FC236}">
                <a16:creationId xmlns:a16="http://schemas.microsoft.com/office/drawing/2014/main" id="{D883A02C-DF3C-4A47-8B58-08BABB867659}"/>
              </a:ext>
            </a:extLst>
          </p:cNvPr>
          <p:cNvPicPr>
            <a:picLocks noChangeAspect="1"/>
          </p:cNvPicPr>
          <p:nvPr/>
        </p:nvPicPr>
        <p:blipFill rotWithShape="1">
          <a:blip r:embed="rId4">
            <a:alphaModFix amt="50000"/>
          </a:blip>
          <a:srcRect l="51983"/>
          <a:stretch/>
        </p:blipFill>
        <p:spPr>
          <a:xfrm>
            <a:off x="8047830" y="3973513"/>
            <a:ext cx="3921125" cy="2197100"/>
          </a:xfrm>
          <a:prstGeom prst="rect">
            <a:avLst/>
          </a:prstGeom>
        </p:spPr>
      </p:pic>
      <p:pic>
        <p:nvPicPr>
          <p:cNvPr id="9" name="Picture 8" descr="Chart, waterfall chart&#10;&#10;Description automatically generated">
            <a:extLst>
              <a:ext uri="{FF2B5EF4-FFF2-40B4-BE49-F238E27FC236}">
                <a16:creationId xmlns:a16="http://schemas.microsoft.com/office/drawing/2014/main" id="{CF960633-F751-FB49-9C62-664A2B6888A8}"/>
              </a:ext>
            </a:extLst>
          </p:cNvPr>
          <p:cNvPicPr>
            <a:picLocks noChangeAspect="1"/>
          </p:cNvPicPr>
          <p:nvPr/>
        </p:nvPicPr>
        <p:blipFill rotWithShape="1">
          <a:blip r:embed="rId4">
            <a:alphaModFix amt="50000"/>
          </a:blip>
          <a:srcRect r="50583"/>
          <a:stretch/>
        </p:blipFill>
        <p:spPr>
          <a:xfrm>
            <a:off x="8012110" y="1776413"/>
            <a:ext cx="4035424" cy="2197100"/>
          </a:xfrm>
          <a:prstGeom prst="rect">
            <a:avLst/>
          </a:prstGeom>
        </p:spPr>
      </p:pic>
      <p:sp>
        <p:nvSpPr>
          <p:cNvPr id="10" name="TextBox 9">
            <a:extLst>
              <a:ext uri="{FF2B5EF4-FFF2-40B4-BE49-F238E27FC236}">
                <a16:creationId xmlns:a16="http://schemas.microsoft.com/office/drawing/2014/main" id="{F3C3F60F-CD74-2042-8963-61E24D1C9F90}"/>
              </a:ext>
            </a:extLst>
          </p:cNvPr>
          <p:cNvSpPr txBox="1"/>
          <p:nvPr/>
        </p:nvSpPr>
        <p:spPr>
          <a:xfrm>
            <a:off x="3128057" y="465693"/>
            <a:ext cx="1476686" cy="369332"/>
          </a:xfrm>
          <a:prstGeom prst="rect">
            <a:avLst/>
          </a:prstGeom>
          <a:noFill/>
        </p:spPr>
        <p:txBody>
          <a:bodyPr wrap="none" rtlCol="0">
            <a:spAutoFit/>
          </a:bodyPr>
          <a:lstStyle/>
          <a:p>
            <a:r>
              <a:rPr lang="en-US" dirty="0"/>
              <a:t>1 latent curve</a:t>
            </a:r>
          </a:p>
        </p:txBody>
      </p:sp>
      <p:sp>
        <p:nvSpPr>
          <p:cNvPr id="11" name="TextBox 10">
            <a:extLst>
              <a:ext uri="{FF2B5EF4-FFF2-40B4-BE49-F238E27FC236}">
                <a16:creationId xmlns:a16="http://schemas.microsoft.com/office/drawing/2014/main" id="{0277442B-6D85-9B44-83CD-E8932DF23FF7}"/>
              </a:ext>
            </a:extLst>
          </p:cNvPr>
          <p:cNvSpPr txBox="1"/>
          <p:nvPr/>
        </p:nvSpPr>
        <p:spPr>
          <a:xfrm>
            <a:off x="9225165" y="866868"/>
            <a:ext cx="1566454" cy="369332"/>
          </a:xfrm>
          <a:prstGeom prst="rect">
            <a:avLst/>
          </a:prstGeom>
          <a:noFill/>
        </p:spPr>
        <p:txBody>
          <a:bodyPr wrap="none" rtlCol="0">
            <a:spAutoFit/>
          </a:bodyPr>
          <a:lstStyle/>
          <a:p>
            <a:r>
              <a:rPr lang="en-US" dirty="0"/>
              <a:t>2 latent curves</a:t>
            </a:r>
          </a:p>
        </p:txBody>
      </p:sp>
      <p:cxnSp>
        <p:nvCxnSpPr>
          <p:cNvPr id="12" name="Straight Connector 11">
            <a:extLst>
              <a:ext uri="{FF2B5EF4-FFF2-40B4-BE49-F238E27FC236}">
                <a16:creationId xmlns:a16="http://schemas.microsoft.com/office/drawing/2014/main" id="{7EA1D85E-4623-6B4C-965C-20F6DC98AE6C}"/>
              </a:ext>
            </a:extLst>
          </p:cNvPr>
          <p:cNvCxnSpPr>
            <a:cxnSpLocks/>
          </p:cNvCxnSpPr>
          <p:nvPr/>
        </p:nvCxnSpPr>
        <p:spPr>
          <a:xfrm>
            <a:off x="7886700" y="333467"/>
            <a:ext cx="0" cy="6524533"/>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730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Typical profile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pic>
        <p:nvPicPr>
          <p:cNvPr id="7" name="Picture 6">
            <a:extLst>
              <a:ext uri="{FF2B5EF4-FFF2-40B4-BE49-F238E27FC236}">
                <a16:creationId xmlns:a16="http://schemas.microsoft.com/office/drawing/2014/main" id="{E18622D6-837A-C940-9ABC-A4E0050B7BA9}"/>
              </a:ext>
            </a:extLst>
          </p:cNvPr>
          <p:cNvPicPr>
            <a:picLocks noChangeAspect="1"/>
          </p:cNvPicPr>
          <p:nvPr/>
        </p:nvPicPr>
        <p:blipFill>
          <a:blip r:embed="rId3"/>
          <a:stretch>
            <a:fillRect/>
          </a:stretch>
        </p:blipFill>
        <p:spPr>
          <a:xfrm>
            <a:off x="2684909" y="510209"/>
            <a:ext cx="7259238" cy="6280150"/>
          </a:xfrm>
          <a:prstGeom prst="rect">
            <a:avLst/>
          </a:prstGeom>
        </p:spPr>
      </p:pic>
    </p:spTree>
    <p:extLst>
      <p:ext uri="{BB962C8B-B14F-4D97-AF65-F5344CB8AC3E}">
        <p14:creationId xmlns:p14="http://schemas.microsoft.com/office/powerpoint/2010/main" val="806166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373A6B-0585-A74D-896E-F03524EFDF04}"/>
              </a:ext>
            </a:extLst>
          </p:cNvPr>
          <p:cNvPicPr>
            <a:picLocks noChangeAspect="1"/>
          </p:cNvPicPr>
          <p:nvPr/>
        </p:nvPicPr>
        <p:blipFill>
          <a:blip r:embed="rId3"/>
          <a:stretch>
            <a:fillRect/>
          </a:stretch>
        </p:blipFill>
        <p:spPr>
          <a:xfrm>
            <a:off x="2684909" y="510209"/>
            <a:ext cx="7259238" cy="6280150"/>
          </a:xfrm>
          <a:prstGeom prst="rect">
            <a:avLst/>
          </a:prstGeom>
        </p:spPr>
      </p:pic>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Typical profile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sp>
        <p:nvSpPr>
          <p:cNvPr id="5" name="Rectangle 4">
            <a:extLst>
              <a:ext uri="{FF2B5EF4-FFF2-40B4-BE49-F238E27FC236}">
                <a16:creationId xmlns:a16="http://schemas.microsoft.com/office/drawing/2014/main" id="{4CF3EC21-EE8B-5248-95DB-FCC72F0AE177}"/>
              </a:ext>
            </a:extLst>
          </p:cNvPr>
          <p:cNvSpPr/>
          <p:nvPr/>
        </p:nvSpPr>
        <p:spPr>
          <a:xfrm>
            <a:off x="3339548" y="728870"/>
            <a:ext cx="1921565" cy="556591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A009E2-AFFD-534E-B4B2-8B5C92B5032E}"/>
              </a:ext>
            </a:extLst>
          </p:cNvPr>
          <p:cNvSpPr/>
          <p:nvPr/>
        </p:nvSpPr>
        <p:spPr>
          <a:xfrm>
            <a:off x="5261113" y="728871"/>
            <a:ext cx="4108174" cy="5565912"/>
          </a:xfrm>
          <a:prstGeom prst="rect">
            <a:avLst/>
          </a:prstGeom>
          <a:solidFill>
            <a:schemeClr val="accent6">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59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Typical time to antibiotic treatment response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pic>
        <p:nvPicPr>
          <p:cNvPr id="4" name="Picture 3">
            <a:extLst>
              <a:ext uri="{FF2B5EF4-FFF2-40B4-BE49-F238E27FC236}">
                <a16:creationId xmlns:a16="http://schemas.microsoft.com/office/drawing/2014/main" id="{191792E4-CB15-A04B-9A7E-008DF9E344FD}"/>
              </a:ext>
            </a:extLst>
          </p:cNvPr>
          <p:cNvPicPr>
            <a:picLocks noChangeAspect="1"/>
          </p:cNvPicPr>
          <p:nvPr/>
        </p:nvPicPr>
        <p:blipFill>
          <a:blip r:embed="rId3"/>
          <a:stretch>
            <a:fillRect/>
          </a:stretch>
        </p:blipFill>
        <p:spPr>
          <a:xfrm>
            <a:off x="2834640" y="3429000"/>
            <a:ext cx="5791200" cy="3212307"/>
          </a:xfrm>
          <a:prstGeom prst="rect">
            <a:avLst/>
          </a:prstGeom>
        </p:spPr>
      </p:pic>
      <p:pic>
        <p:nvPicPr>
          <p:cNvPr id="5" name="Picture 4">
            <a:extLst>
              <a:ext uri="{FF2B5EF4-FFF2-40B4-BE49-F238E27FC236}">
                <a16:creationId xmlns:a16="http://schemas.microsoft.com/office/drawing/2014/main" id="{52080292-7EA0-3244-BEDB-D5D49FB4EA5C}"/>
              </a:ext>
            </a:extLst>
          </p:cNvPr>
          <p:cNvPicPr>
            <a:picLocks noChangeAspect="1"/>
          </p:cNvPicPr>
          <p:nvPr/>
        </p:nvPicPr>
        <p:blipFill>
          <a:blip r:embed="rId4"/>
          <a:stretch>
            <a:fillRect/>
          </a:stretch>
        </p:blipFill>
        <p:spPr>
          <a:xfrm>
            <a:off x="3307025" y="1153882"/>
            <a:ext cx="4660900" cy="1041400"/>
          </a:xfrm>
          <a:prstGeom prst="rect">
            <a:avLst/>
          </a:prstGeom>
        </p:spPr>
      </p:pic>
      <p:sp>
        <p:nvSpPr>
          <p:cNvPr id="6" name="TextBox 5">
            <a:extLst>
              <a:ext uri="{FF2B5EF4-FFF2-40B4-BE49-F238E27FC236}">
                <a16:creationId xmlns:a16="http://schemas.microsoft.com/office/drawing/2014/main" id="{C5E2B331-4F2D-1B46-B2F4-F56BFC5B22C4}"/>
              </a:ext>
            </a:extLst>
          </p:cNvPr>
          <p:cNvSpPr txBox="1"/>
          <p:nvPr/>
        </p:nvSpPr>
        <p:spPr>
          <a:xfrm>
            <a:off x="4495463" y="795701"/>
            <a:ext cx="2284023" cy="369332"/>
          </a:xfrm>
          <a:prstGeom prst="rect">
            <a:avLst/>
          </a:prstGeom>
          <a:noFill/>
        </p:spPr>
        <p:txBody>
          <a:bodyPr wrap="none" rtlCol="0">
            <a:spAutoFit/>
          </a:bodyPr>
          <a:lstStyle/>
          <a:p>
            <a:r>
              <a:rPr lang="en-US" b="1" dirty="0">
                <a:solidFill>
                  <a:srgbClr val="00B050"/>
                </a:solidFill>
              </a:rPr>
              <a:t>Recovery start</a:t>
            </a:r>
            <a:r>
              <a:rPr lang="en-US" b="1" dirty="0"/>
              <a:t> - </a:t>
            </a:r>
            <a:r>
              <a:rPr lang="en-US" b="1" dirty="0">
                <a:solidFill>
                  <a:schemeClr val="accent5"/>
                </a:solidFill>
              </a:rPr>
              <a:t>offset</a:t>
            </a:r>
          </a:p>
        </p:txBody>
      </p:sp>
    </p:spTree>
    <p:extLst>
      <p:ext uri="{BB962C8B-B14F-4D97-AF65-F5344CB8AC3E}">
        <p14:creationId xmlns:p14="http://schemas.microsoft.com/office/powerpoint/2010/main" val="3247335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Two types of recovery inference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sp>
        <p:nvSpPr>
          <p:cNvPr id="6" name="TextBox 5">
            <a:extLst>
              <a:ext uri="{FF2B5EF4-FFF2-40B4-BE49-F238E27FC236}">
                <a16:creationId xmlns:a16="http://schemas.microsoft.com/office/drawing/2014/main" id="{AD6CFC36-F8E4-0C4E-828A-FB06B09D19BA}"/>
              </a:ext>
            </a:extLst>
          </p:cNvPr>
          <p:cNvSpPr txBox="1"/>
          <p:nvPr/>
        </p:nvSpPr>
        <p:spPr>
          <a:xfrm>
            <a:off x="1068621" y="819711"/>
            <a:ext cx="3816109" cy="369332"/>
          </a:xfrm>
          <a:prstGeom prst="rect">
            <a:avLst/>
          </a:prstGeom>
          <a:noFill/>
        </p:spPr>
        <p:txBody>
          <a:bodyPr wrap="none" rtlCol="0">
            <a:spAutoFit/>
          </a:bodyPr>
          <a:lstStyle/>
          <a:p>
            <a:r>
              <a:rPr lang="en-US" dirty="0"/>
              <a:t>Class 1: 53% of antibiotic interventions</a:t>
            </a:r>
          </a:p>
        </p:txBody>
      </p:sp>
      <p:sp>
        <p:nvSpPr>
          <p:cNvPr id="7" name="TextBox 6">
            <a:extLst>
              <a:ext uri="{FF2B5EF4-FFF2-40B4-BE49-F238E27FC236}">
                <a16:creationId xmlns:a16="http://schemas.microsoft.com/office/drawing/2014/main" id="{A7892E49-7B0F-0E41-B2F2-5DFAFDC8D97B}"/>
              </a:ext>
            </a:extLst>
          </p:cNvPr>
          <p:cNvSpPr txBox="1"/>
          <p:nvPr/>
        </p:nvSpPr>
        <p:spPr>
          <a:xfrm>
            <a:off x="7034213" y="819711"/>
            <a:ext cx="3816109" cy="369332"/>
          </a:xfrm>
          <a:prstGeom prst="rect">
            <a:avLst/>
          </a:prstGeom>
          <a:noFill/>
        </p:spPr>
        <p:txBody>
          <a:bodyPr wrap="none" rtlCol="0">
            <a:spAutoFit/>
          </a:bodyPr>
          <a:lstStyle/>
          <a:p>
            <a:r>
              <a:rPr lang="en-US" dirty="0"/>
              <a:t>Class 2: 47% of antibiotic interventions</a:t>
            </a:r>
          </a:p>
        </p:txBody>
      </p:sp>
      <p:pic>
        <p:nvPicPr>
          <p:cNvPr id="8" name="Picture 7">
            <a:extLst>
              <a:ext uri="{FF2B5EF4-FFF2-40B4-BE49-F238E27FC236}">
                <a16:creationId xmlns:a16="http://schemas.microsoft.com/office/drawing/2014/main" id="{646F76F2-404C-994A-9BEB-1CE803F6621D}"/>
              </a:ext>
            </a:extLst>
          </p:cNvPr>
          <p:cNvPicPr>
            <a:picLocks noChangeAspect="1"/>
          </p:cNvPicPr>
          <p:nvPr/>
        </p:nvPicPr>
        <p:blipFill>
          <a:blip r:embed="rId3"/>
          <a:stretch>
            <a:fillRect/>
          </a:stretch>
        </p:blipFill>
        <p:spPr>
          <a:xfrm>
            <a:off x="4788" y="1372845"/>
            <a:ext cx="6073606" cy="5231368"/>
          </a:xfrm>
          <a:prstGeom prst="rect">
            <a:avLst/>
          </a:prstGeom>
        </p:spPr>
      </p:pic>
      <p:pic>
        <p:nvPicPr>
          <p:cNvPr id="9" name="Picture 8">
            <a:extLst>
              <a:ext uri="{FF2B5EF4-FFF2-40B4-BE49-F238E27FC236}">
                <a16:creationId xmlns:a16="http://schemas.microsoft.com/office/drawing/2014/main" id="{906BA084-6625-3D4F-8F5B-CBE3C00B29D9}"/>
              </a:ext>
            </a:extLst>
          </p:cNvPr>
          <p:cNvPicPr>
            <a:picLocks noChangeAspect="1"/>
          </p:cNvPicPr>
          <p:nvPr/>
        </p:nvPicPr>
        <p:blipFill>
          <a:blip r:embed="rId4"/>
          <a:stretch>
            <a:fillRect/>
          </a:stretch>
        </p:blipFill>
        <p:spPr>
          <a:xfrm>
            <a:off x="6165326" y="1372845"/>
            <a:ext cx="6021886" cy="5231368"/>
          </a:xfrm>
          <a:prstGeom prst="rect">
            <a:avLst/>
          </a:prstGeom>
        </p:spPr>
      </p:pic>
    </p:spTree>
    <p:extLst>
      <p:ext uri="{BB962C8B-B14F-4D97-AF65-F5344CB8AC3E}">
        <p14:creationId xmlns:p14="http://schemas.microsoft.com/office/powerpoint/2010/main" val="1390938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Relation with patients characteristics</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pic>
        <p:nvPicPr>
          <p:cNvPr id="4" name="Picture 3">
            <a:extLst>
              <a:ext uri="{FF2B5EF4-FFF2-40B4-BE49-F238E27FC236}">
                <a16:creationId xmlns:a16="http://schemas.microsoft.com/office/drawing/2014/main" id="{BFFAD27E-20C4-5345-8599-5CF6C8EFAC18}"/>
              </a:ext>
            </a:extLst>
          </p:cNvPr>
          <p:cNvPicPr>
            <a:picLocks noChangeAspect="1"/>
          </p:cNvPicPr>
          <p:nvPr/>
        </p:nvPicPr>
        <p:blipFill rotWithShape="1">
          <a:blip r:embed="rId3"/>
          <a:srcRect t="884"/>
          <a:stretch/>
        </p:blipFill>
        <p:spPr>
          <a:xfrm>
            <a:off x="3108960" y="472440"/>
            <a:ext cx="5638800" cy="6141720"/>
          </a:xfrm>
          <a:prstGeom prst="rect">
            <a:avLst/>
          </a:prstGeom>
        </p:spPr>
      </p:pic>
      <p:sp>
        <p:nvSpPr>
          <p:cNvPr id="5" name="Frame 4">
            <a:extLst>
              <a:ext uri="{FF2B5EF4-FFF2-40B4-BE49-F238E27FC236}">
                <a16:creationId xmlns:a16="http://schemas.microsoft.com/office/drawing/2014/main" id="{94E7BC09-145A-8A41-8B91-7BF7768560B5}"/>
              </a:ext>
            </a:extLst>
          </p:cNvPr>
          <p:cNvSpPr/>
          <p:nvPr/>
        </p:nvSpPr>
        <p:spPr>
          <a:xfrm>
            <a:off x="3276600" y="5455920"/>
            <a:ext cx="5337302" cy="1021080"/>
          </a:xfrm>
          <a:prstGeom prst="frame">
            <a:avLst>
              <a:gd name="adj1" fmla="val 32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8305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Recovery with decline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pic>
        <p:nvPicPr>
          <p:cNvPr id="4" name="Picture 3">
            <a:extLst>
              <a:ext uri="{FF2B5EF4-FFF2-40B4-BE49-F238E27FC236}">
                <a16:creationId xmlns:a16="http://schemas.microsoft.com/office/drawing/2014/main" id="{1D296099-6BF7-B84E-AF7D-3A71768C3E8A}"/>
              </a:ext>
            </a:extLst>
          </p:cNvPr>
          <p:cNvPicPr>
            <a:picLocks noChangeAspect="1"/>
          </p:cNvPicPr>
          <p:nvPr/>
        </p:nvPicPr>
        <p:blipFill>
          <a:blip r:embed="rId3"/>
          <a:stretch>
            <a:fillRect/>
          </a:stretch>
        </p:blipFill>
        <p:spPr>
          <a:xfrm>
            <a:off x="2636520" y="675711"/>
            <a:ext cx="6918960" cy="5847009"/>
          </a:xfrm>
          <a:prstGeom prst="rect">
            <a:avLst/>
          </a:prstGeom>
        </p:spPr>
      </p:pic>
      <p:sp>
        <p:nvSpPr>
          <p:cNvPr id="5" name="TextBox 4">
            <a:extLst>
              <a:ext uri="{FF2B5EF4-FFF2-40B4-BE49-F238E27FC236}">
                <a16:creationId xmlns:a16="http://schemas.microsoft.com/office/drawing/2014/main" id="{7291E6B5-FC52-3B4D-B75C-506A1CDA8EF6}"/>
              </a:ext>
            </a:extLst>
          </p:cNvPr>
          <p:cNvSpPr txBox="1"/>
          <p:nvPr/>
        </p:nvSpPr>
        <p:spPr>
          <a:xfrm>
            <a:off x="2760261" y="333467"/>
            <a:ext cx="3064300" cy="369332"/>
          </a:xfrm>
          <a:prstGeom prst="rect">
            <a:avLst/>
          </a:prstGeom>
          <a:noFill/>
        </p:spPr>
        <p:txBody>
          <a:bodyPr wrap="none" rtlCol="0">
            <a:spAutoFit/>
          </a:bodyPr>
          <a:lstStyle/>
          <a:p>
            <a:r>
              <a:rPr lang="en-US" dirty="0"/>
              <a:t>30% of antibiotic interventions</a:t>
            </a:r>
          </a:p>
        </p:txBody>
      </p:sp>
    </p:spTree>
    <p:extLst>
      <p:ext uri="{BB962C8B-B14F-4D97-AF65-F5344CB8AC3E}">
        <p14:creationId xmlns:p14="http://schemas.microsoft.com/office/powerpoint/2010/main" val="1868698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53BB8-5076-9E41-8575-3B2F4FBD7882}"/>
              </a:ext>
            </a:extLst>
          </p:cNvPr>
          <p:cNvSpPr>
            <a:spLocks noGrp="1"/>
          </p:cNvSpPr>
          <p:nvPr>
            <p:ph type="body" idx="1"/>
          </p:nvPr>
        </p:nvSpPr>
        <p:spPr/>
        <p:txBody>
          <a:bodyPr/>
          <a:lstStyle/>
          <a:p>
            <a:r>
              <a:rPr lang="en-US" dirty="0"/>
              <a:t>Cystic Fibrosis: pathophysiology</a:t>
            </a:r>
          </a:p>
        </p:txBody>
      </p:sp>
      <p:pic>
        <p:nvPicPr>
          <p:cNvPr id="4" name="Picture 3">
            <a:extLst>
              <a:ext uri="{FF2B5EF4-FFF2-40B4-BE49-F238E27FC236}">
                <a16:creationId xmlns:a16="http://schemas.microsoft.com/office/drawing/2014/main" id="{A59A8A8C-1DA0-0640-9F20-8B023BC40437}"/>
              </a:ext>
            </a:extLst>
          </p:cNvPr>
          <p:cNvPicPr>
            <a:picLocks noChangeAspect="1"/>
          </p:cNvPicPr>
          <p:nvPr/>
        </p:nvPicPr>
        <p:blipFill>
          <a:blip r:embed="rId3"/>
          <a:stretch>
            <a:fillRect/>
          </a:stretch>
        </p:blipFill>
        <p:spPr>
          <a:xfrm>
            <a:off x="216976" y="877979"/>
            <a:ext cx="3853903" cy="5787965"/>
          </a:xfrm>
          <a:prstGeom prst="rect">
            <a:avLst/>
          </a:prstGeom>
        </p:spPr>
      </p:pic>
      <p:pic>
        <p:nvPicPr>
          <p:cNvPr id="6" name="Picture 5">
            <a:extLst>
              <a:ext uri="{FF2B5EF4-FFF2-40B4-BE49-F238E27FC236}">
                <a16:creationId xmlns:a16="http://schemas.microsoft.com/office/drawing/2014/main" id="{EE604910-5C80-274D-98E8-0C6119478C10}"/>
              </a:ext>
            </a:extLst>
          </p:cNvPr>
          <p:cNvPicPr>
            <a:picLocks noChangeAspect="1"/>
          </p:cNvPicPr>
          <p:nvPr/>
        </p:nvPicPr>
        <p:blipFill>
          <a:blip r:embed="rId4"/>
          <a:stretch>
            <a:fillRect/>
          </a:stretch>
        </p:blipFill>
        <p:spPr>
          <a:xfrm>
            <a:off x="4070879" y="663284"/>
            <a:ext cx="3632200" cy="5952774"/>
          </a:xfrm>
          <a:prstGeom prst="rect">
            <a:avLst/>
          </a:prstGeom>
        </p:spPr>
      </p:pic>
      <p:sp>
        <p:nvSpPr>
          <p:cNvPr id="9" name="Text Placeholder 2">
            <a:extLst>
              <a:ext uri="{FF2B5EF4-FFF2-40B4-BE49-F238E27FC236}">
                <a16:creationId xmlns:a16="http://schemas.microsoft.com/office/drawing/2014/main" id="{559F9A6B-791C-9D4A-B6F7-70A034F96D28}"/>
              </a:ext>
            </a:extLst>
          </p:cNvPr>
          <p:cNvSpPr txBox="1">
            <a:spLocks/>
          </p:cNvSpPr>
          <p:nvPr/>
        </p:nvSpPr>
        <p:spPr>
          <a:xfrm>
            <a:off x="216976" y="422053"/>
            <a:ext cx="3241964" cy="367340"/>
          </a:xfrm>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90’000 individuals worldwide</a:t>
            </a:r>
            <a:endParaRPr lang="en-US" dirty="0"/>
          </a:p>
        </p:txBody>
      </p:sp>
      <p:sp>
        <p:nvSpPr>
          <p:cNvPr id="13" name="Text Placeholder 2">
            <a:extLst>
              <a:ext uri="{FF2B5EF4-FFF2-40B4-BE49-F238E27FC236}">
                <a16:creationId xmlns:a16="http://schemas.microsoft.com/office/drawing/2014/main" id="{94D780FA-1EAE-1E4C-B9E3-F8B0522F2092}"/>
              </a:ext>
            </a:extLst>
          </p:cNvPr>
          <p:cNvSpPr txBox="1">
            <a:spLocks/>
          </p:cNvSpPr>
          <p:nvPr/>
        </p:nvSpPr>
        <p:spPr>
          <a:xfrm>
            <a:off x="7034213" y="-45024"/>
            <a:ext cx="5157787" cy="367340"/>
          </a:xfrm>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416539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a:extLst>
              <a:ext uri="{FF2B5EF4-FFF2-40B4-BE49-F238E27FC236}">
                <a16:creationId xmlns:a16="http://schemas.microsoft.com/office/drawing/2014/main" id="{EF43D5C2-BA1B-B74B-BF7A-016AAC5F7814}"/>
              </a:ext>
            </a:extLst>
          </p:cNvPr>
          <p:cNvSpPr/>
          <p:nvPr/>
        </p:nvSpPr>
        <p:spPr>
          <a:xfrm>
            <a:off x="907922" y="4179277"/>
            <a:ext cx="10306300" cy="34968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8A73227-9CE1-3E47-9303-D4B89E20F608}"/>
              </a:ext>
            </a:extLst>
          </p:cNvPr>
          <p:cNvSpPr/>
          <p:nvPr/>
        </p:nvSpPr>
        <p:spPr>
          <a:xfrm>
            <a:off x="907922" y="1439790"/>
            <a:ext cx="10306301" cy="274384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CB1418E-3991-334F-8ED1-2014B944613F}"/>
              </a:ext>
            </a:extLst>
          </p:cNvPr>
          <p:cNvSpPr/>
          <p:nvPr/>
        </p:nvSpPr>
        <p:spPr>
          <a:xfrm>
            <a:off x="907923" y="4529389"/>
            <a:ext cx="10306300" cy="86687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Different types of recovery</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sp>
        <p:nvSpPr>
          <p:cNvPr id="10" name="Rectangle 9">
            <a:extLst>
              <a:ext uri="{FF2B5EF4-FFF2-40B4-BE49-F238E27FC236}">
                <a16:creationId xmlns:a16="http://schemas.microsoft.com/office/drawing/2014/main" id="{F3CE6744-2C6E-0D43-9D2C-DCB8BF1E848B}"/>
              </a:ext>
            </a:extLst>
          </p:cNvPr>
          <p:cNvSpPr/>
          <p:nvPr/>
        </p:nvSpPr>
        <p:spPr>
          <a:xfrm>
            <a:off x="3200382" y="1597115"/>
            <a:ext cx="1428426" cy="3693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Successful</a:t>
            </a:r>
          </a:p>
        </p:txBody>
      </p:sp>
      <p:sp>
        <p:nvSpPr>
          <p:cNvPr id="11" name="Rectangle 10">
            <a:extLst>
              <a:ext uri="{FF2B5EF4-FFF2-40B4-BE49-F238E27FC236}">
                <a16:creationId xmlns:a16="http://schemas.microsoft.com/office/drawing/2014/main" id="{5CE7833D-DB5E-764E-B363-F6F3684E0431}"/>
              </a:ext>
            </a:extLst>
          </p:cNvPr>
          <p:cNvSpPr/>
          <p:nvPr/>
        </p:nvSpPr>
        <p:spPr>
          <a:xfrm>
            <a:off x="5381786" y="1597114"/>
            <a:ext cx="1428426" cy="36933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Unsuccessful</a:t>
            </a:r>
          </a:p>
        </p:txBody>
      </p:sp>
      <p:sp>
        <p:nvSpPr>
          <p:cNvPr id="12" name="Rectangle 11">
            <a:extLst>
              <a:ext uri="{FF2B5EF4-FFF2-40B4-BE49-F238E27FC236}">
                <a16:creationId xmlns:a16="http://schemas.microsoft.com/office/drawing/2014/main" id="{7CA7B5B3-3301-0544-9B93-FBDBF05B8032}"/>
              </a:ext>
            </a:extLst>
          </p:cNvPr>
          <p:cNvSpPr/>
          <p:nvPr/>
        </p:nvSpPr>
        <p:spPr>
          <a:xfrm>
            <a:off x="3200382" y="3568071"/>
            <a:ext cx="1428426" cy="3693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p:txBody>
      </p:sp>
      <p:sp>
        <p:nvSpPr>
          <p:cNvPr id="13" name="Rectangle 12">
            <a:extLst>
              <a:ext uri="{FF2B5EF4-FFF2-40B4-BE49-F238E27FC236}">
                <a16:creationId xmlns:a16="http://schemas.microsoft.com/office/drawing/2014/main" id="{B1DE9F76-C1D0-9545-A27F-FDC2D4DC3789}"/>
              </a:ext>
            </a:extLst>
          </p:cNvPr>
          <p:cNvSpPr/>
          <p:nvPr/>
        </p:nvSpPr>
        <p:spPr>
          <a:xfrm>
            <a:off x="5381787" y="3597172"/>
            <a:ext cx="1428426" cy="36933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Partial</a:t>
            </a:r>
          </a:p>
        </p:txBody>
      </p:sp>
      <p:sp>
        <p:nvSpPr>
          <p:cNvPr id="15" name="Rectangle 14">
            <a:extLst>
              <a:ext uri="{FF2B5EF4-FFF2-40B4-BE49-F238E27FC236}">
                <a16:creationId xmlns:a16="http://schemas.microsoft.com/office/drawing/2014/main" id="{4595DF22-298C-9E45-A183-A88036B21500}"/>
              </a:ext>
            </a:extLst>
          </p:cNvPr>
          <p:cNvSpPr/>
          <p:nvPr/>
        </p:nvSpPr>
        <p:spPr>
          <a:xfrm>
            <a:off x="5382430" y="4818439"/>
            <a:ext cx="1428426" cy="36933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Partial</a:t>
            </a:r>
          </a:p>
        </p:txBody>
      </p:sp>
      <p:sp>
        <p:nvSpPr>
          <p:cNvPr id="16" name="Rectangle 15">
            <a:extLst>
              <a:ext uri="{FF2B5EF4-FFF2-40B4-BE49-F238E27FC236}">
                <a16:creationId xmlns:a16="http://schemas.microsoft.com/office/drawing/2014/main" id="{BEDDB9E1-EFE1-144C-8543-5A2B2A2BF414}"/>
              </a:ext>
            </a:extLst>
          </p:cNvPr>
          <p:cNvSpPr/>
          <p:nvPr/>
        </p:nvSpPr>
        <p:spPr>
          <a:xfrm>
            <a:off x="3191781" y="4821312"/>
            <a:ext cx="1428426" cy="36933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p:txBody>
      </p:sp>
      <p:cxnSp>
        <p:nvCxnSpPr>
          <p:cNvPr id="19" name="Straight Arrow Connector 18">
            <a:extLst>
              <a:ext uri="{FF2B5EF4-FFF2-40B4-BE49-F238E27FC236}">
                <a16:creationId xmlns:a16="http://schemas.microsoft.com/office/drawing/2014/main" id="{D845715B-4CDF-3343-BFF2-E08DE9C59B04}"/>
              </a:ext>
            </a:extLst>
          </p:cNvPr>
          <p:cNvCxnSpPr>
            <a:cxnSpLocks/>
            <a:stCxn id="71" idx="0"/>
            <a:endCxn id="10" idx="2"/>
          </p:cNvCxnSpPr>
          <p:nvPr/>
        </p:nvCxnSpPr>
        <p:spPr>
          <a:xfrm flipV="1">
            <a:off x="3914595" y="1966447"/>
            <a:ext cx="0" cy="568817"/>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CD249A9-857F-C649-B677-32F1DBB312FD}"/>
              </a:ext>
            </a:extLst>
          </p:cNvPr>
          <p:cNvCxnSpPr>
            <a:cxnSpLocks/>
            <a:stCxn id="13" idx="0"/>
            <a:endCxn id="11" idx="2"/>
          </p:cNvCxnSpPr>
          <p:nvPr/>
        </p:nvCxnSpPr>
        <p:spPr>
          <a:xfrm flipH="1" flipV="1">
            <a:off x="6095999" y="1966446"/>
            <a:ext cx="1" cy="1630726"/>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423A3EB-2E3B-7F42-90E6-64C66F1A920D}"/>
              </a:ext>
            </a:extLst>
          </p:cNvPr>
          <p:cNvCxnSpPr>
            <a:cxnSpLocks/>
            <a:stCxn id="15" idx="0"/>
            <a:endCxn id="13" idx="2"/>
          </p:cNvCxnSpPr>
          <p:nvPr/>
        </p:nvCxnSpPr>
        <p:spPr>
          <a:xfrm flipH="1" flipV="1">
            <a:off x="6096000" y="3966504"/>
            <a:ext cx="643" cy="851935"/>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AA91205B-CE9D-204F-9772-0BCFC38DECDF}"/>
              </a:ext>
            </a:extLst>
          </p:cNvPr>
          <p:cNvCxnSpPr>
            <a:cxnSpLocks/>
            <a:endCxn id="13" idx="1"/>
          </p:cNvCxnSpPr>
          <p:nvPr/>
        </p:nvCxnSpPr>
        <p:spPr>
          <a:xfrm flipV="1">
            <a:off x="4395580" y="3781838"/>
            <a:ext cx="986207" cy="105048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A073EAA-3DA7-7B45-A38F-C043105860DB}"/>
              </a:ext>
            </a:extLst>
          </p:cNvPr>
          <p:cNvCxnSpPr>
            <a:cxnSpLocks/>
            <a:endCxn id="12" idx="3"/>
          </p:cNvCxnSpPr>
          <p:nvPr/>
        </p:nvCxnSpPr>
        <p:spPr>
          <a:xfrm flipH="1" flipV="1">
            <a:off x="4628808" y="3752737"/>
            <a:ext cx="913395" cy="1065702"/>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5AA59BB4-89C9-C84E-BD04-C51DE1068572}"/>
              </a:ext>
            </a:extLst>
          </p:cNvPr>
          <p:cNvCxnSpPr>
            <a:cxnSpLocks/>
            <a:stCxn id="16" idx="0"/>
            <a:endCxn id="12" idx="2"/>
          </p:cNvCxnSpPr>
          <p:nvPr/>
        </p:nvCxnSpPr>
        <p:spPr>
          <a:xfrm flipV="1">
            <a:off x="3905994" y="3937403"/>
            <a:ext cx="8601" cy="883909"/>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D7FC227-9AEE-504F-8CD6-EA17A5C49A6C}"/>
              </a:ext>
            </a:extLst>
          </p:cNvPr>
          <p:cNvCxnSpPr>
            <a:cxnSpLocks/>
          </p:cNvCxnSpPr>
          <p:nvPr/>
        </p:nvCxnSpPr>
        <p:spPr>
          <a:xfrm flipH="1" flipV="1">
            <a:off x="6551573" y="1976377"/>
            <a:ext cx="745966" cy="997709"/>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6CD003C8-7E53-2D4F-83FA-2ABAB84EC18F}"/>
              </a:ext>
            </a:extLst>
          </p:cNvPr>
          <p:cNvCxnSpPr>
            <a:cxnSpLocks/>
          </p:cNvCxnSpPr>
          <p:nvPr/>
        </p:nvCxnSpPr>
        <p:spPr>
          <a:xfrm flipV="1">
            <a:off x="4628808" y="1936599"/>
            <a:ext cx="1062074" cy="831572"/>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63A46DB8-8D46-4644-842F-45FEB18FF265}"/>
              </a:ext>
            </a:extLst>
          </p:cNvPr>
          <p:cNvSpPr/>
          <p:nvPr/>
        </p:nvSpPr>
        <p:spPr>
          <a:xfrm>
            <a:off x="3022151" y="2535264"/>
            <a:ext cx="1784888" cy="62591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Followed by decline?</a:t>
            </a:r>
          </a:p>
        </p:txBody>
      </p:sp>
      <p:cxnSp>
        <p:nvCxnSpPr>
          <p:cNvPr id="84" name="Straight Arrow Connector 83">
            <a:extLst>
              <a:ext uri="{FF2B5EF4-FFF2-40B4-BE49-F238E27FC236}">
                <a16:creationId xmlns:a16="http://schemas.microsoft.com/office/drawing/2014/main" id="{696A760D-B0D3-7F43-AD15-6FA991A104FB}"/>
              </a:ext>
            </a:extLst>
          </p:cNvPr>
          <p:cNvCxnSpPr>
            <a:cxnSpLocks/>
            <a:stCxn id="12" idx="0"/>
            <a:endCxn id="71" idx="4"/>
          </p:cNvCxnSpPr>
          <p:nvPr/>
        </p:nvCxnSpPr>
        <p:spPr>
          <a:xfrm flipV="1">
            <a:off x="3914595" y="3161174"/>
            <a:ext cx="0" cy="406897"/>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88" name="TextBox 87">
            <a:extLst>
              <a:ext uri="{FF2B5EF4-FFF2-40B4-BE49-F238E27FC236}">
                <a16:creationId xmlns:a16="http://schemas.microsoft.com/office/drawing/2014/main" id="{A747F8D3-F8B1-F94A-8B44-130464604578}"/>
              </a:ext>
            </a:extLst>
          </p:cNvPr>
          <p:cNvSpPr txBox="1"/>
          <p:nvPr/>
        </p:nvSpPr>
        <p:spPr>
          <a:xfrm>
            <a:off x="4697102" y="2085811"/>
            <a:ext cx="485518" cy="369332"/>
          </a:xfrm>
          <a:prstGeom prst="rect">
            <a:avLst/>
          </a:prstGeom>
          <a:noFill/>
        </p:spPr>
        <p:txBody>
          <a:bodyPr wrap="none" rtlCol="0">
            <a:spAutoFit/>
          </a:bodyPr>
          <a:lstStyle/>
          <a:p>
            <a:r>
              <a:rPr lang="en-US" dirty="0"/>
              <a:t>Yes</a:t>
            </a:r>
          </a:p>
        </p:txBody>
      </p:sp>
      <p:sp>
        <p:nvSpPr>
          <p:cNvPr id="89" name="TextBox 88">
            <a:extLst>
              <a:ext uri="{FF2B5EF4-FFF2-40B4-BE49-F238E27FC236}">
                <a16:creationId xmlns:a16="http://schemas.microsoft.com/office/drawing/2014/main" id="{EEBCFC6E-EFBD-D74A-8E43-188484D0D127}"/>
              </a:ext>
            </a:extLst>
          </p:cNvPr>
          <p:cNvSpPr txBox="1"/>
          <p:nvPr/>
        </p:nvSpPr>
        <p:spPr>
          <a:xfrm>
            <a:off x="3914595" y="2091452"/>
            <a:ext cx="455574" cy="369332"/>
          </a:xfrm>
          <a:prstGeom prst="rect">
            <a:avLst/>
          </a:prstGeom>
          <a:noFill/>
        </p:spPr>
        <p:txBody>
          <a:bodyPr wrap="none" rtlCol="0">
            <a:spAutoFit/>
          </a:bodyPr>
          <a:lstStyle/>
          <a:p>
            <a:r>
              <a:rPr lang="en-US" dirty="0"/>
              <a:t>No</a:t>
            </a:r>
          </a:p>
        </p:txBody>
      </p:sp>
      <p:sp>
        <p:nvSpPr>
          <p:cNvPr id="97" name="TextBox 96">
            <a:extLst>
              <a:ext uri="{FF2B5EF4-FFF2-40B4-BE49-F238E27FC236}">
                <a16:creationId xmlns:a16="http://schemas.microsoft.com/office/drawing/2014/main" id="{625BAE1A-2C88-2A4E-B766-B9592743911C}"/>
              </a:ext>
            </a:extLst>
          </p:cNvPr>
          <p:cNvSpPr txBox="1"/>
          <p:nvPr/>
        </p:nvSpPr>
        <p:spPr>
          <a:xfrm>
            <a:off x="1061358" y="4802254"/>
            <a:ext cx="1960793" cy="369332"/>
          </a:xfrm>
          <a:prstGeom prst="rect">
            <a:avLst/>
          </a:prstGeom>
          <a:noFill/>
        </p:spPr>
        <p:txBody>
          <a:bodyPr wrap="none" rtlCol="0">
            <a:spAutoFit/>
          </a:bodyPr>
          <a:lstStyle/>
          <a:p>
            <a:r>
              <a:rPr lang="en-US" dirty="0"/>
              <a:t>Decline during APE</a:t>
            </a:r>
          </a:p>
        </p:txBody>
      </p:sp>
      <p:sp>
        <p:nvSpPr>
          <p:cNvPr id="99" name="TextBox 98">
            <a:extLst>
              <a:ext uri="{FF2B5EF4-FFF2-40B4-BE49-F238E27FC236}">
                <a16:creationId xmlns:a16="http://schemas.microsoft.com/office/drawing/2014/main" id="{F7E7131D-AC9B-2F4B-B061-B55C2506832E}"/>
              </a:ext>
            </a:extLst>
          </p:cNvPr>
          <p:cNvSpPr txBox="1"/>
          <p:nvPr/>
        </p:nvSpPr>
        <p:spPr>
          <a:xfrm>
            <a:off x="1108656" y="1597114"/>
            <a:ext cx="1040606" cy="369332"/>
          </a:xfrm>
          <a:prstGeom prst="rect">
            <a:avLst/>
          </a:prstGeom>
          <a:noFill/>
        </p:spPr>
        <p:txBody>
          <a:bodyPr wrap="none" rtlCol="0">
            <a:spAutoFit/>
          </a:bodyPr>
          <a:lstStyle/>
          <a:p>
            <a:r>
              <a:rPr lang="en-US" dirty="0"/>
              <a:t>Recovery</a:t>
            </a:r>
          </a:p>
        </p:txBody>
      </p:sp>
      <p:sp>
        <p:nvSpPr>
          <p:cNvPr id="14" name="Rectangle 13">
            <a:extLst>
              <a:ext uri="{FF2B5EF4-FFF2-40B4-BE49-F238E27FC236}">
                <a16:creationId xmlns:a16="http://schemas.microsoft.com/office/drawing/2014/main" id="{22A01E38-0D09-3847-A486-7C6FDCD2D54B}"/>
              </a:ext>
            </a:extLst>
          </p:cNvPr>
          <p:cNvSpPr/>
          <p:nvPr/>
        </p:nvSpPr>
        <p:spPr>
          <a:xfrm>
            <a:off x="7010038" y="2871203"/>
            <a:ext cx="1446228" cy="11068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Continuous decline or stable</a:t>
            </a:r>
          </a:p>
        </p:txBody>
      </p:sp>
      <p:sp>
        <p:nvSpPr>
          <p:cNvPr id="145" name="TextBox 144">
            <a:extLst>
              <a:ext uri="{FF2B5EF4-FFF2-40B4-BE49-F238E27FC236}">
                <a16:creationId xmlns:a16="http://schemas.microsoft.com/office/drawing/2014/main" id="{8DC57989-CB54-C947-AE5C-F21BBFB1AFAC}"/>
              </a:ext>
            </a:extLst>
          </p:cNvPr>
          <p:cNvSpPr txBox="1"/>
          <p:nvPr/>
        </p:nvSpPr>
        <p:spPr>
          <a:xfrm>
            <a:off x="1108656" y="4160466"/>
            <a:ext cx="1638910" cy="369332"/>
          </a:xfrm>
          <a:prstGeom prst="rect">
            <a:avLst/>
          </a:prstGeom>
          <a:noFill/>
        </p:spPr>
        <p:txBody>
          <a:bodyPr wrap="none" rtlCol="0">
            <a:spAutoFit/>
          </a:bodyPr>
          <a:lstStyle/>
          <a:p>
            <a:r>
              <a:rPr lang="en-US" dirty="0"/>
              <a:t>Treatment start</a:t>
            </a:r>
          </a:p>
        </p:txBody>
      </p:sp>
      <p:sp>
        <p:nvSpPr>
          <p:cNvPr id="147" name="Rectangle 146">
            <a:extLst>
              <a:ext uri="{FF2B5EF4-FFF2-40B4-BE49-F238E27FC236}">
                <a16:creationId xmlns:a16="http://schemas.microsoft.com/office/drawing/2014/main" id="{1169D78C-DC4D-C642-9B82-16E8F48D542D}"/>
              </a:ext>
            </a:extLst>
          </p:cNvPr>
          <p:cNvSpPr/>
          <p:nvPr/>
        </p:nvSpPr>
        <p:spPr>
          <a:xfrm>
            <a:off x="8776460" y="4789190"/>
            <a:ext cx="1428426" cy="3693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decline </a:t>
            </a:r>
          </a:p>
        </p:txBody>
      </p:sp>
      <p:sp>
        <p:nvSpPr>
          <p:cNvPr id="158" name="Rectangle 157">
            <a:extLst>
              <a:ext uri="{FF2B5EF4-FFF2-40B4-BE49-F238E27FC236}">
                <a16:creationId xmlns:a16="http://schemas.microsoft.com/office/drawing/2014/main" id="{F866D3B6-730E-8B4E-AA4A-CE3A3CB07CA7}"/>
              </a:ext>
            </a:extLst>
          </p:cNvPr>
          <p:cNvSpPr/>
          <p:nvPr/>
        </p:nvSpPr>
        <p:spPr>
          <a:xfrm>
            <a:off x="8776460" y="3401417"/>
            <a:ext cx="1428426" cy="3693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Stable</a:t>
            </a:r>
          </a:p>
        </p:txBody>
      </p:sp>
      <p:cxnSp>
        <p:nvCxnSpPr>
          <p:cNvPr id="159" name="Straight Arrow Connector 158">
            <a:extLst>
              <a:ext uri="{FF2B5EF4-FFF2-40B4-BE49-F238E27FC236}">
                <a16:creationId xmlns:a16="http://schemas.microsoft.com/office/drawing/2014/main" id="{A42B1AD8-9F22-984F-B88A-2CD9EEC311CE}"/>
              </a:ext>
            </a:extLst>
          </p:cNvPr>
          <p:cNvCxnSpPr>
            <a:cxnSpLocks/>
            <a:endCxn id="158" idx="2"/>
          </p:cNvCxnSpPr>
          <p:nvPr/>
        </p:nvCxnSpPr>
        <p:spPr>
          <a:xfrm flipV="1">
            <a:off x="9490673" y="3770749"/>
            <a:ext cx="0" cy="1018442"/>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157" name="Rectangle 156">
            <a:extLst>
              <a:ext uri="{FF2B5EF4-FFF2-40B4-BE49-F238E27FC236}">
                <a16:creationId xmlns:a16="http://schemas.microsoft.com/office/drawing/2014/main" id="{1E2148D0-47D0-AB49-A9A4-877091533A75}"/>
              </a:ext>
            </a:extLst>
          </p:cNvPr>
          <p:cNvSpPr/>
          <p:nvPr/>
        </p:nvSpPr>
        <p:spPr>
          <a:xfrm>
            <a:off x="8510097" y="4230152"/>
            <a:ext cx="1961151" cy="24141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Elective treatment</a:t>
            </a:r>
          </a:p>
        </p:txBody>
      </p:sp>
      <p:cxnSp>
        <p:nvCxnSpPr>
          <p:cNvPr id="171" name="Straight Arrow Connector 170">
            <a:extLst>
              <a:ext uri="{FF2B5EF4-FFF2-40B4-BE49-F238E27FC236}">
                <a16:creationId xmlns:a16="http://schemas.microsoft.com/office/drawing/2014/main" id="{E7FF0CE2-BCF2-7941-992A-47A88C269F1C}"/>
              </a:ext>
            </a:extLst>
          </p:cNvPr>
          <p:cNvCxnSpPr>
            <a:cxnSpLocks/>
            <a:endCxn id="14" idx="2"/>
          </p:cNvCxnSpPr>
          <p:nvPr/>
        </p:nvCxnSpPr>
        <p:spPr>
          <a:xfrm flipV="1">
            <a:off x="7733152" y="3978022"/>
            <a:ext cx="0" cy="133425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176" name="Straight Arrow Connector 175">
            <a:extLst>
              <a:ext uri="{FF2B5EF4-FFF2-40B4-BE49-F238E27FC236}">
                <a16:creationId xmlns:a16="http://schemas.microsoft.com/office/drawing/2014/main" id="{B600931F-BBC7-9346-9BDE-75E30D11E0E7}"/>
              </a:ext>
            </a:extLst>
          </p:cNvPr>
          <p:cNvCxnSpPr>
            <a:cxnSpLocks/>
          </p:cNvCxnSpPr>
          <p:nvPr/>
        </p:nvCxnSpPr>
        <p:spPr>
          <a:xfrm>
            <a:off x="4491451" y="5297726"/>
            <a:ext cx="3241701" cy="0"/>
          </a:xfrm>
          <a:prstGeom prst="straightConnector1">
            <a:avLst/>
          </a:prstGeom>
          <a:ln w="31750">
            <a:headEnd type="none"/>
            <a:tailEnd type="none"/>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1A7BCD62-DE67-5F4B-BF47-429DDE3101D7}"/>
              </a:ext>
            </a:extLst>
          </p:cNvPr>
          <p:cNvCxnSpPr>
            <a:cxnSpLocks/>
          </p:cNvCxnSpPr>
          <p:nvPr/>
        </p:nvCxnSpPr>
        <p:spPr>
          <a:xfrm>
            <a:off x="4491451" y="5187771"/>
            <a:ext cx="0" cy="127849"/>
          </a:xfrm>
          <a:prstGeom prst="line">
            <a:avLst/>
          </a:prstGeom>
          <a:ln w="31750"/>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84010F24-5FCD-B247-B961-E7E01BFC86F5}"/>
              </a:ext>
            </a:extLst>
          </p:cNvPr>
          <p:cNvCxnSpPr>
            <a:cxnSpLocks/>
          </p:cNvCxnSpPr>
          <p:nvPr/>
        </p:nvCxnSpPr>
        <p:spPr>
          <a:xfrm>
            <a:off x="6112301" y="5184423"/>
            <a:ext cx="0" cy="127849"/>
          </a:xfrm>
          <a:prstGeom prst="line">
            <a:avLst/>
          </a:prstGeom>
          <a:ln w="317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2816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Conclusion</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dirty="0"/>
          </a:p>
        </p:txBody>
      </p:sp>
      <p:sp>
        <p:nvSpPr>
          <p:cNvPr id="4" name="TextBox 3">
            <a:extLst>
              <a:ext uri="{FF2B5EF4-FFF2-40B4-BE49-F238E27FC236}">
                <a16:creationId xmlns:a16="http://schemas.microsoft.com/office/drawing/2014/main" id="{BACC2923-2A28-B649-8E0A-2F690DEE48E9}"/>
              </a:ext>
            </a:extLst>
          </p:cNvPr>
          <p:cNvSpPr txBox="1"/>
          <p:nvPr/>
        </p:nvSpPr>
        <p:spPr>
          <a:xfrm>
            <a:off x="641901" y="879484"/>
            <a:ext cx="3548151" cy="2031325"/>
          </a:xfrm>
          <a:prstGeom prst="rect">
            <a:avLst/>
          </a:prstGeom>
          <a:noFill/>
        </p:spPr>
        <p:txBody>
          <a:bodyPr wrap="none" rtlCol="0">
            <a:spAutoFit/>
          </a:bodyPr>
          <a:lstStyle/>
          <a:p>
            <a:r>
              <a:rPr lang="en-US" b="1" dirty="0"/>
              <a:t>Machine Learning can </a:t>
            </a:r>
            <a:r>
              <a:rPr lang="en-US" b="1" dirty="0" err="1"/>
              <a:t>characterise</a:t>
            </a:r>
            <a:r>
              <a:rPr lang="en-US" b="1" dirty="0"/>
              <a:t>:</a:t>
            </a:r>
          </a:p>
          <a:p>
            <a:pPr marL="285750" indent="-285750">
              <a:buFont typeface="Arial" panose="020B0604020202020204" pitchFamily="34" charset="0"/>
              <a:buChar char="•"/>
            </a:pPr>
            <a:r>
              <a:rPr lang="en-US" dirty="0"/>
              <a:t>Typical recovery profile</a:t>
            </a:r>
          </a:p>
          <a:p>
            <a:pPr marL="285750" indent="-285750">
              <a:buFont typeface="Arial" panose="020B0604020202020204" pitchFamily="34" charset="0"/>
              <a:buChar char="•"/>
            </a:pPr>
            <a:r>
              <a:rPr lang="en-US" dirty="0"/>
              <a:t>Different types of recoveries </a:t>
            </a:r>
          </a:p>
          <a:p>
            <a:pPr marL="742950" lvl="1" indent="-285750">
              <a:buFont typeface="Arial" panose="020B0604020202020204" pitchFamily="34" charset="0"/>
              <a:buChar char="•"/>
            </a:pPr>
            <a:r>
              <a:rPr lang="en-US" dirty="0"/>
              <a:t>Full recoveries</a:t>
            </a:r>
          </a:p>
          <a:p>
            <a:pPr marL="742950" lvl="1" indent="-285750">
              <a:buFont typeface="Arial" panose="020B0604020202020204" pitchFamily="34" charset="0"/>
              <a:buChar char="•"/>
            </a:pPr>
            <a:r>
              <a:rPr lang="en-US" dirty="0"/>
              <a:t>Partial recoveries</a:t>
            </a:r>
          </a:p>
          <a:p>
            <a:pPr marL="742950" lvl="1" indent="-285750">
              <a:buFont typeface="Arial" panose="020B0604020202020204" pitchFamily="34" charset="0"/>
              <a:buChar char="•"/>
            </a:pPr>
            <a:r>
              <a:rPr lang="en-US" dirty="0"/>
              <a:t>Recoveries with decline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7D9B853C-C08C-8349-B668-54DB997105B7}"/>
              </a:ext>
            </a:extLst>
          </p:cNvPr>
          <p:cNvSpPr txBox="1"/>
          <p:nvPr/>
        </p:nvSpPr>
        <p:spPr>
          <a:xfrm>
            <a:off x="641901" y="4974669"/>
            <a:ext cx="10252718" cy="1477328"/>
          </a:xfrm>
          <a:prstGeom prst="rect">
            <a:avLst/>
          </a:prstGeom>
          <a:noFill/>
        </p:spPr>
        <p:txBody>
          <a:bodyPr wrap="square" rtlCol="0">
            <a:spAutoFit/>
          </a:bodyPr>
          <a:lstStyle/>
          <a:p>
            <a:r>
              <a:rPr lang="en-US" b="1" dirty="0"/>
              <a:t>Future work:</a:t>
            </a:r>
          </a:p>
          <a:p>
            <a:pPr marL="342900" indent="-342900">
              <a:buFont typeface="+mj-lt"/>
              <a:buAutoNum type="arabicPeriod"/>
            </a:pPr>
            <a:r>
              <a:rPr lang="en-GB" dirty="0"/>
              <a:t>Analyse the impact of multiple competing features, including antibiotic choice, patient microbiology on the quality of recovery.</a:t>
            </a:r>
          </a:p>
          <a:p>
            <a:pPr marL="342900" indent="-342900">
              <a:buFont typeface="+mj-lt"/>
              <a:buAutoNum type="arabicPeriod"/>
            </a:pPr>
            <a:r>
              <a:rPr lang="en-US" dirty="0"/>
              <a:t>Infer long-term outcomes of combined treatments and therapies (</a:t>
            </a:r>
            <a:r>
              <a:rPr lang="en-US" i="1" dirty="0"/>
              <a:t>in particular CFTR modulators</a:t>
            </a:r>
            <a:r>
              <a:rPr lang="en-US" dirty="0"/>
              <a:t>).</a:t>
            </a:r>
          </a:p>
          <a:p>
            <a:pPr marL="342900" indent="-342900">
              <a:buFont typeface="+mj-lt"/>
              <a:buAutoNum type="arabicPeriod"/>
            </a:pPr>
            <a:endParaRPr lang="en-US" dirty="0"/>
          </a:p>
        </p:txBody>
      </p:sp>
      <p:sp>
        <p:nvSpPr>
          <p:cNvPr id="6" name="Rectangle 5">
            <a:extLst>
              <a:ext uri="{FF2B5EF4-FFF2-40B4-BE49-F238E27FC236}">
                <a16:creationId xmlns:a16="http://schemas.microsoft.com/office/drawing/2014/main" id="{862DACC5-F632-A240-BC9B-B1967472D0D6}"/>
              </a:ext>
            </a:extLst>
          </p:cNvPr>
          <p:cNvSpPr/>
          <p:nvPr/>
        </p:nvSpPr>
        <p:spPr>
          <a:xfrm>
            <a:off x="5454099" y="879484"/>
            <a:ext cx="6096000" cy="2308324"/>
          </a:xfrm>
          <a:prstGeom prst="rect">
            <a:avLst/>
          </a:prstGeom>
        </p:spPr>
        <p:txBody>
          <a:bodyPr>
            <a:spAutoFit/>
          </a:bodyPr>
          <a:lstStyle/>
          <a:p>
            <a:r>
              <a:rPr lang="en-GB" b="1" dirty="0">
                <a:solidFill>
                  <a:srgbClr val="0070C0"/>
                </a:solidFill>
                <a:latin typeface="SFRM1000"/>
              </a:rPr>
              <a:t>Actionable information for the clinician</a:t>
            </a:r>
          </a:p>
          <a:p>
            <a:pPr marL="342900" indent="-342900">
              <a:buFont typeface="+mj-lt"/>
              <a:buAutoNum type="arabicPeriod"/>
            </a:pPr>
            <a:r>
              <a:rPr lang="en-GB" dirty="0">
                <a:solidFill>
                  <a:srgbClr val="0070C0"/>
                </a:solidFill>
                <a:latin typeface="SFRM1000"/>
              </a:rPr>
              <a:t>Patients with higher amount of treatments are more likely to experience successful recoveries. Already known, hence validates the ML approach</a:t>
            </a:r>
          </a:p>
          <a:p>
            <a:pPr marL="342900" indent="-342900">
              <a:buFont typeface="+mj-lt"/>
              <a:buAutoNum type="arabicPeriod"/>
            </a:pPr>
            <a:r>
              <a:rPr lang="en-GB" u="sng" dirty="0">
                <a:solidFill>
                  <a:srgbClr val="0070C0"/>
                </a:solidFill>
                <a:latin typeface="SFRM1000"/>
              </a:rPr>
              <a:t>Prognosis of recovery quality: </a:t>
            </a:r>
            <a:r>
              <a:rPr lang="en-GB" dirty="0">
                <a:solidFill>
                  <a:srgbClr val="0070C0"/>
                </a:solidFill>
                <a:latin typeface="SFRM1000"/>
              </a:rPr>
              <a:t>A high increase in subjective parameters (cough and wellness) not followed by physiological signals (FEV1, O2 saturation) can indicate the beginning of an unsuccessful recovery.</a:t>
            </a:r>
            <a:endParaRPr lang="en-GB" dirty="0">
              <a:solidFill>
                <a:srgbClr val="0070C0"/>
              </a:solidFill>
            </a:endParaRPr>
          </a:p>
        </p:txBody>
      </p:sp>
      <p:sp>
        <p:nvSpPr>
          <p:cNvPr id="7" name="Rectangle 6">
            <a:extLst>
              <a:ext uri="{FF2B5EF4-FFF2-40B4-BE49-F238E27FC236}">
                <a16:creationId xmlns:a16="http://schemas.microsoft.com/office/drawing/2014/main" id="{45290F2B-6521-AE48-9C77-7A823B516A59}"/>
              </a:ext>
            </a:extLst>
          </p:cNvPr>
          <p:cNvSpPr/>
          <p:nvPr/>
        </p:nvSpPr>
        <p:spPr>
          <a:xfrm>
            <a:off x="641901" y="3808692"/>
            <a:ext cx="8344901" cy="923330"/>
          </a:xfrm>
          <a:prstGeom prst="rect">
            <a:avLst/>
          </a:prstGeom>
        </p:spPr>
        <p:txBody>
          <a:bodyPr wrap="square">
            <a:spAutoFit/>
          </a:bodyPr>
          <a:lstStyle/>
          <a:p>
            <a:r>
              <a:rPr lang="en-US" b="1" dirty="0">
                <a:solidFill>
                  <a:srgbClr val="C00000"/>
                </a:solidFill>
              </a:rPr>
              <a:t>ML promise:</a:t>
            </a:r>
          </a:p>
          <a:p>
            <a:pPr marL="285750" indent="-285750">
              <a:buFont typeface="Arial" panose="020B0604020202020204" pitchFamily="34" charset="0"/>
              <a:buChar char="•"/>
            </a:pPr>
            <a:r>
              <a:rPr lang="en-US" b="1" dirty="0">
                <a:solidFill>
                  <a:srgbClr val="C00000"/>
                </a:solidFill>
              </a:rPr>
              <a:t>More data = more complex relations = more actionable items for clinicians</a:t>
            </a:r>
          </a:p>
          <a:p>
            <a:pPr marL="285750" indent="-285750">
              <a:buFont typeface="Arial" panose="020B0604020202020204" pitchFamily="34" charset="0"/>
              <a:buChar char="•"/>
            </a:pPr>
            <a:r>
              <a:rPr lang="en-US" b="1" dirty="0">
                <a:solidFill>
                  <a:srgbClr val="C00000"/>
                </a:solidFill>
              </a:rPr>
              <a:t>Model flexibility</a:t>
            </a:r>
          </a:p>
        </p:txBody>
      </p:sp>
    </p:spTree>
    <p:extLst>
      <p:ext uri="{BB962C8B-B14F-4D97-AF65-F5344CB8AC3E}">
        <p14:creationId xmlns:p14="http://schemas.microsoft.com/office/powerpoint/2010/main" val="1897553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sp>
        <p:nvSpPr>
          <p:cNvPr id="5" name="Rectangle 4">
            <a:extLst>
              <a:ext uri="{FF2B5EF4-FFF2-40B4-BE49-F238E27FC236}">
                <a16:creationId xmlns:a16="http://schemas.microsoft.com/office/drawing/2014/main" id="{775940F3-1B54-4948-A97F-A0B82328F82F}"/>
              </a:ext>
            </a:extLst>
          </p:cNvPr>
          <p:cNvSpPr/>
          <p:nvPr/>
        </p:nvSpPr>
        <p:spPr>
          <a:xfrm>
            <a:off x="2336853" y="1476848"/>
            <a:ext cx="7518291" cy="830997"/>
          </a:xfrm>
          <a:prstGeom prst="rect">
            <a:avLst/>
          </a:prstGeom>
        </p:spPr>
        <p:txBody>
          <a:bodyPr wrap="square">
            <a:spAutoFit/>
          </a:bodyPr>
          <a:lstStyle/>
          <a:p>
            <a:pPr algn="ctr"/>
            <a:r>
              <a:rPr lang="en-GB" sz="2400" dirty="0">
                <a:latin typeface="SFSS2074"/>
              </a:rPr>
              <a:t>Side project: Estimation of the variability in Cystic </a:t>
            </a:r>
            <a:endParaRPr lang="en-GB" sz="2400" dirty="0"/>
          </a:p>
          <a:p>
            <a:pPr algn="ctr"/>
            <a:r>
              <a:rPr lang="en-GB" sz="2400" dirty="0">
                <a:latin typeface="SFSS2074"/>
              </a:rPr>
              <a:t>Fibrosis patient’s FEV1 lung function measurements </a:t>
            </a:r>
            <a:endParaRPr lang="en-GB" sz="2400" dirty="0"/>
          </a:p>
        </p:txBody>
      </p:sp>
      <p:pic>
        <p:nvPicPr>
          <p:cNvPr id="11" name="Picture 10" descr="Chart, scatter chart&#10;&#10;Description automatically generated">
            <a:extLst>
              <a:ext uri="{FF2B5EF4-FFF2-40B4-BE49-F238E27FC236}">
                <a16:creationId xmlns:a16="http://schemas.microsoft.com/office/drawing/2014/main" id="{176864AB-C9C2-CE4B-9A4A-5A04D25FF15E}"/>
              </a:ext>
            </a:extLst>
          </p:cNvPr>
          <p:cNvPicPr>
            <a:picLocks noChangeAspect="1"/>
          </p:cNvPicPr>
          <p:nvPr/>
        </p:nvPicPr>
        <p:blipFill>
          <a:blip r:embed="rId2">
            <a:alphaModFix amt="50000"/>
          </a:blip>
          <a:stretch>
            <a:fillRect/>
          </a:stretch>
        </p:blipFill>
        <p:spPr>
          <a:xfrm>
            <a:off x="342898" y="2930906"/>
            <a:ext cx="11506200" cy="3238500"/>
          </a:xfrm>
          <a:prstGeom prst="rect">
            <a:avLst/>
          </a:prstGeom>
        </p:spPr>
      </p:pic>
    </p:spTree>
    <p:extLst>
      <p:ext uri="{BB962C8B-B14F-4D97-AF65-F5344CB8AC3E}">
        <p14:creationId xmlns:p14="http://schemas.microsoft.com/office/powerpoint/2010/main" val="877731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Method</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dirty="0"/>
          </a:p>
        </p:txBody>
      </p:sp>
      <p:pic>
        <p:nvPicPr>
          <p:cNvPr id="4" name="Picture 3">
            <a:extLst>
              <a:ext uri="{FF2B5EF4-FFF2-40B4-BE49-F238E27FC236}">
                <a16:creationId xmlns:a16="http://schemas.microsoft.com/office/drawing/2014/main" id="{D2B2FF1C-945D-7847-A812-D1CDC90B310D}"/>
              </a:ext>
            </a:extLst>
          </p:cNvPr>
          <p:cNvPicPr>
            <a:picLocks noChangeAspect="1"/>
          </p:cNvPicPr>
          <p:nvPr/>
        </p:nvPicPr>
        <p:blipFill>
          <a:blip r:embed="rId3"/>
          <a:stretch>
            <a:fillRect/>
          </a:stretch>
        </p:blipFill>
        <p:spPr>
          <a:xfrm>
            <a:off x="3844766" y="693194"/>
            <a:ext cx="4502467" cy="529702"/>
          </a:xfrm>
          <a:prstGeom prst="rect">
            <a:avLst/>
          </a:prstGeom>
        </p:spPr>
      </p:pic>
      <p:sp>
        <p:nvSpPr>
          <p:cNvPr id="58" name="Bevel 57">
            <a:extLst>
              <a:ext uri="{FF2B5EF4-FFF2-40B4-BE49-F238E27FC236}">
                <a16:creationId xmlns:a16="http://schemas.microsoft.com/office/drawing/2014/main" id="{8DD34148-2525-7C4B-BC35-94A51A9ACDC2}"/>
              </a:ext>
            </a:extLst>
          </p:cNvPr>
          <p:cNvSpPr/>
          <p:nvPr/>
        </p:nvSpPr>
        <p:spPr>
          <a:xfrm>
            <a:off x="709712" y="2353500"/>
            <a:ext cx="2121860" cy="1280160"/>
          </a:xfrm>
          <a:prstGeom prst="bevel">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FEV1 measurements</a:t>
            </a:r>
          </a:p>
        </p:txBody>
      </p:sp>
      <p:sp>
        <p:nvSpPr>
          <p:cNvPr id="59" name="Bevel 58">
            <a:extLst>
              <a:ext uri="{FF2B5EF4-FFF2-40B4-BE49-F238E27FC236}">
                <a16:creationId xmlns:a16="http://schemas.microsoft.com/office/drawing/2014/main" id="{51C43B07-B83E-8C4B-A687-A5E63A147530}"/>
              </a:ext>
            </a:extLst>
          </p:cNvPr>
          <p:cNvSpPr/>
          <p:nvPr/>
        </p:nvSpPr>
        <p:spPr>
          <a:xfrm>
            <a:off x="1092517" y="4863642"/>
            <a:ext cx="1356249" cy="1280160"/>
          </a:xfrm>
          <a:prstGeom prst="bevel">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a:t>
            </a:r>
          </a:p>
        </p:txBody>
      </p:sp>
      <p:sp>
        <p:nvSpPr>
          <p:cNvPr id="63" name="Bevel 62">
            <a:extLst>
              <a:ext uri="{FF2B5EF4-FFF2-40B4-BE49-F238E27FC236}">
                <a16:creationId xmlns:a16="http://schemas.microsoft.com/office/drawing/2014/main" id="{A45AECA0-829F-B94B-9DCA-39562948E392}"/>
              </a:ext>
            </a:extLst>
          </p:cNvPr>
          <p:cNvSpPr/>
          <p:nvPr/>
        </p:nvSpPr>
        <p:spPr>
          <a:xfrm>
            <a:off x="9768387" y="3388651"/>
            <a:ext cx="1885354" cy="1378260"/>
          </a:xfrm>
          <a:prstGeom prst="bevel">
            <a:avLst/>
          </a:prstGeom>
          <a:solidFill>
            <a:srgbClr val="00F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Variability</a:t>
            </a:r>
          </a:p>
        </p:txBody>
      </p:sp>
      <p:sp>
        <p:nvSpPr>
          <p:cNvPr id="66" name="Bevel 65">
            <a:extLst>
              <a:ext uri="{FF2B5EF4-FFF2-40B4-BE49-F238E27FC236}">
                <a16:creationId xmlns:a16="http://schemas.microsoft.com/office/drawing/2014/main" id="{CE836363-3147-294F-8202-C741454D3AB6}"/>
              </a:ext>
            </a:extLst>
          </p:cNvPr>
          <p:cNvSpPr/>
          <p:nvPr/>
        </p:nvSpPr>
        <p:spPr>
          <a:xfrm>
            <a:off x="5854888" y="3388651"/>
            <a:ext cx="1607854" cy="1378260"/>
          </a:xfrm>
          <a:prstGeom prst="beve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Noise</a:t>
            </a:r>
          </a:p>
        </p:txBody>
      </p:sp>
      <p:pic>
        <p:nvPicPr>
          <p:cNvPr id="71" name="Picture 70">
            <a:extLst>
              <a:ext uri="{FF2B5EF4-FFF2-40B4-BE49-F238E27FC236}">
                <a16:creationId xmlns:a16="http://schemas.microsoft.com/office/drawing/2014/main" id="{386A19FB-C403-B645-BDC1-1F77D889FB87}"/>
              </a:ext>
            </a:extLst>
          </p:cNvPr>
          <p:cNvPicPr>
            <a:picLocks noChangeAspect="1"/>
          </p:cNvPicPr>
          <p:nvPr/>
        </p:nvPicPr>
        <p:blipFill>
          <a:blip r:embed="rId4"/>
          <a:stretch>
            <a:fillRect/>
          </a:stretch>
        </p:blipFill>
        <p:spPr>
          <a:xfrm>
            <a:off x="3860892" y="1397609"/>
            <a:ext cx="4486342" cy="529049"/>
          </a:xfrm>
          <a:prstGeom prst="rect">
            <a:avLst/>
          </a:prstGeom>
        </p:spPr>
      </p:pic>
      <p:sp>
        <p:nvSpPr>
          <p:cNvPr id="73" name="Rectangle 72">
            <a:extLst>
              <a:ext uri="{FF2B5EF4-FFF2-40B4-BE49-F238E27FC236}">
                <a16:creationId xmlns:a16="http://schemas.microsoft.com/office/drawing/2014/main" id="{DD8CBBC5-8FD0-8942-9799-9951DE6F1C2D}"/>
              </a:ext>
            </a:extLst>
          </p:cNvPr>
          <p:cNvSpPr/>
          <p:nvPr/>
        </p:nvSpPr>
        <p:spPr>
          <a:xfrm>
            <a:off x="4259004" y="4043509"/>
            <a:ext cx="564151" cy="832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Doughnut 73">
            <a:extLst>
              <a:ext uri="{FF2B5EF4-FFF2-40B4-BE49-F238E27FC236}">
                <a16:creationId xmlns:a16="http://schemas.microsoft.com/office/drawing/2014/main" id="{2033C9AD-A1DD-D84C-AFC2-F0CC3517AFF3}"/>
              </a:ext>
            </a:extLst>
          </p:cNvPr>
          <p:cNvSpPr/>
          <p:nvPr/>
        </p:nvSpPr>
        <p:spPr>
          <a:xfrm>
            <a:off x="4037978" y="3601002"/>
            <a:ext cx="971828" cy="954670"/>
          </a:xfrm>
          <a:prstGeom prst="donut">
            <a:avLst>
              <a:gd name="adj" fmla="val 10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6" name="Straight Arrow Connector 75">
            <a:extLst>
              <a:ext uri="{FF2B5EF4-FFF2-40B4-BE49-F238E27FC236}">
                <a16:creationId xmlns:a16="http://schemas.microsoft.com/office/drawing/2014/main" id="{DE7ACCBA-C405-D04C-AC97-16CC886106A2}"/>
              </a:ext>
            </a:extLst>
          </p:cNvPr>
          <p:cNvCxnSpPr>
            <a:cxnSpLocks/>
            <a:stCxn id="58" idx="0"/>
            <a:endCxn id="74" idx="1"/>
          </p:cNvCxnSpPr>
          <p:nvPr/>
        </p:nvCxnSpPr>
        <p:spPr>
          <a:xfrm>
            <a:off x="2831572" y="2993580"/>
            <a:ext cx="1348727" cy="74723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E8F615A0-F850-E04B-80C9-65463FB2D0ED}"/>
              </a:ext>
            </a:extLst>
          </p:cNvPr>
          <p:cNvCxnSpPr>
            <a:cxnSpLocks/>
            <a:stCxn id="59" idx="0"/>
            <a:endCxn id="74" idx="3"/>
          </p:cNvCxnSpPr>
          <p:nvPr/>
        </p:nvCxnSpPr>
        <p:spPr>
          <a:xfrm flipV="1">
            <a:off x="2448766" y="4415864"/>
            <a:ext cx="1731533" cy="108785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794D19F-BCB6-BD43-A7E7-541B03B635BE}"/>
              </a:ext>
            </a:extLst>
          </p:cNvPr>
          <p:cNvCxnSpPr>
            <a:cxnSpLocks/>
            <a:stCxn id="74" idx="6"/>
            <a:endCxn id="66" idx="4"/>
          </p:cNvCxnSpPr>
          <p:nvPr/>
        </p:nvCxnSpPr>
        <p:spPr>
          <a:xfrm flipV="1">
            <a:off x="5009806" y="4077781"/>
            <a:ext cx="845082" cy="55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0E419B15-1DA3-AE4B-A1CB-596755254786}"/>
              </a:ext>
            </a:extLst>
          </p:cNvPr>
          <p:cNvCxnSpPr>
            <a:cxnSpLocks/>
            <a:stCxn id="66" idx="0"/>
            <a:endCxn id="63" idx="4"/>
          </p:cNvCxnSpPr>
          <p:nvPr/>
        </p:nvCxnSpPr>
        <p:spPr>
          <a:xfrm>
            <a:off x="7462742" y="4077781"/>
            <a:ext cx="2305645"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B07BA5D5-387F-B649-834A-93EEAB9FAA14}"/>
              </a:ext>
            </a:extLst>
          </p:cNvPr>
          <p:cNvSpPr txBox="1"/>
          <p:nvPr/>
        </p:nvSpPr>
        <p:spPr>
          <a:xfrm>
            <a:off x="7669696" y="3641520"/>
            <a:ext cx="1956369" cy="369332"/>
          </a:xfrm>
          <a:prstGeom prst="rect">
            <a:avLst/>
          </a:prstGeom>
          <a:noFill/>
        </p:spPr>
        <p:txBody>
          <a:bodyPr wrap="none" rtlCol="0">
            <a:spAutoFit/>
          </a:bodyPr>
          <a:lstStyle/>
          <a:p>
            <a:r>
              <a:rPr lang="en-US" dirty="0"/>
              <a:t>Standard deviation</a:t>
            </a:r>
          </a:p>
        </p:txBody>
      </p:sp>
      <p:cxnSp>
        <p:nvCxnSpPr>
          <p:cNvPr id="98" name="Straight Arrow Connector 97">
            <a:extLst>
              <a:ext uri="{FF2B5EF4-FFF2-40B4-BE49-F238E27FC236}">
                <a16:creationId xmlns:a16="http://schemas.microsoft.com/office/drawing/2014/main" id="{0BBC0C48-69F6-5D45-A707-D7D2B4C19A05}"/>
              </a:ext>
            </a:extLst>
          </p:cNvPr>
          <p:cNvCxnSpPr>
            <a:cxnSpLocks/>
            <a:stCxn id="58" idx="2"/>
            <a:endCxn id="59" idx="6"/>
          </p:cNvCxnSpPr>
          <p:nvPr/>
        </p:nvCxnSpPr>
        <p:spPr>
          <a:xfrm>
            <a:off x="1770642" y="3633660"/>
            <a:ext cx="0" cy="1229982"/>
          </a:xfrm>
          <a:prstGeom prst="straightConnector1">
            <a:avLst/>
          </a:prstGeom>
          <a:ln w="1016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44CBD4B6-4307-9B47-9914-F2C49339C0FC}"/>
              </a:ext>
            </a:extLst>
          </p:cNvPr>
          <p:cNvSpPr txBox="1"/>
          <p:nvPr/>
        </p:nvSpPr>
        <p:spPr>
          <a:xfrm>
            <a:off x="285443" y="3860476"/>
            <a:ext cx="1516842" cy="646331"/>
          </a:xfrm>
          <a:prstGeom prst="rect">
            <a:avLst/>
          </a:prstGeom>
          <a:noFill/>
        </p:spPr>
        <p:txBody>
          <a:bodyPr wrap="square" rtlCol="0">
            <a:spAutoFit/>
          </a:bodyPr>
          <a:lstStyle/>
          <a:p>
            <a:r>
              <a:rPr lang="en-US" dirty="0"/>
              <a:t>Moving average filter</a:t>
            </a:r>
          </a:p>
        </p:txBody>
      </p:sp>
    </p:spTree>
    <p:extLst>
      <p:ext uri="{BB962C8B-B14F-4D97-AF65-F5344CB8AC3E}">
        <p14:creationId xmlns:p14="http://schemas.microsoft.com/office/powerpoint/2010/main" val="162452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Model result</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pic>
        <p:nvPicPr>
          <p:cNvPr id="6" name="Picture 5">
            <a:extLst>
              <a:ext uri="{FF2B5EF4-FFF2-40B4-BE49-F238E27FC236}">
                <a16:creationId xmlns:a16="http://schemas.microsoft.com/office/drawing/2014/main" id="{BCF92341-E263-5F49-BAE3-22E52D1122BE}"/>
              </a:ext>
            </a:extLst>
          </p:cNvPr>
          <p:cNvPicPr>
            <a:picLocks noChangeAspect="1"/>
          </p:cNvPicPr>
          <p:nvPr/>
        </p:nvPicPr>
        <p:blipFill>
          <a:blip r:embed="rId3"/>
          <a:stretch>
            <a:fillRect/>
          </a:stretch>
        </p:blipFill>
        <p:spPr>
          <a:xfrm>
            <a:off x="244932" y="2514014"/>
            <a:ext cx="11486198" cy="3318593"/>
          </a:xfrm>
          <a:prstGeom prst="rect">
            <a:avLst/>
          </a:prstGeom>
        </p:spPr>
      </p:pic>
      <p:sp>
        <p:nvSpPr>
          <p:cNvPr id="8" name="Rectangle 7">
            <a:extLst>
              <a:ext uri="{FF2B5EF4-FFF2-40B4-BE49-F238E27FC236}">
                <a16:creationId xmlns:a16="http://schemas.microsoft.com/office/drawing/2014/main" id="{39815494-47DA-0D44-AFD3-DFB0F7C3F50C}"/>
              </a:ext>
            </a:extLst>
          </p:cNvPr>
          <p:cNvSpPr/>
          <p:nvPr/>
        </p:nvSpPr>
        <p:spPr>
          <a:xfrm>
            <a:off x="9916161" y="2928649"/>
            <a:ext cx="589280" cy="1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signal</a:t>
            </a:r>
          </a:p>
        </p:txBody>
      </p:sp>
      <p:pic>
        <p:nvPicPr>
          <p:cNvPr id="9" name="Picture 8">
            <a:extLst>
              <a:ext uri="{FF2B5EF4-FFF2-40B4-BE49-F238E27FC236}">
                <a16:creationId xmlns:a16="http://schemas.microsoft.com/office/drawing/2014/main" id="{47D68CF5-2342-0C48-B59B-36D839ADD8A3}"/>
              </a:ext>
            </a:extLst>
          </p:cNvPr>
          <p:cNvPicPr>
            <a:picLocks noChangeAspect="1"/>
          </p:cNvPicPr>
          <p:nvPr/>
        </p:nvPicPr>
        <p:blipFill>
          <a:blip r:embed="rId4"/>
          <a:stretch>
            <a:fillRect/>
          </a:stretch>
        </p:blipFill>
        <p:spPr>
          <a:xfrm>
            <a:off x="1892281" y="923639"/>
            <a:ext cx="8191500" cy="977900"/>
          </a:xfrm>
          <a:prstGeom prst="rect">
            <a:avLst/>
          </a:prstGeom>
        </p:spPr>
      </p:pic>
    </p:spTree>
    <p:extLst>
      <p:ext uri="{BB962C8B-B14F-4D97-AF65-F5344CB8AC3E}">
        <p14:creationId xmlns:p14="http://schemas.microsoft.com/office/powerpoint/2010/main" val="3071906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b="1" dirty="0"/>
              <a:t>Model result</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b="1"/>
          </a:p>
        </p:txBody>
      </p:sp>
      <p:pic>
        <p:nvPicPr>
          <p:cNvPr id="4" name="Picture 3">
            <a:extLst>
              <a:ext uri="{FF2B5EF4-FFF2-40B4-BE49-F238E27FC236}">
                <a16:creationId xmlns:a16="http://schemas.microsoft.com/office/drawing/2014/main" id="{EF7C4EB9-B09D-CA42-A301-4BFCDCAF8D8C}"/>
              </a:ext>
            </a:extLst>
          </p:cNvPr>
          <p:cNvPicPr>
            <a:picLocks noChangeAspect="1"/>
          </p:cNvPicPr>
          <p:nvPr/>
        </p:nvPicPr>
        <p:blipFill>
          <a:blip r:embed="rId3">
            <a:alphaModFix amt="35000"/>
          </a:blip>
          <a:stretch>
            <a:fillRect/>
          </a:stretch>
        </p:blipFill>
        <p:spPr>
          <a:xfrm>
            <a:off x="809914" y="1461759"/>
            <a:ext cx="10572172" cy="4729656"/>
          </a:xfrm>
          <a:prstGeom prst="rect">
            <a:avLst/>
          </a:prstGeom>
        </p:spPr>
      </p:pic>
      <p:sp>
        <p:nvSpPr>
          <p:cNvPr id="5" name="TextBox 4">
            <a:extLst>
              <a:ext uri="{FF2B5EF4-FFF2-40B4-BE49-F238E27FC236}">
                <a16:creationId xmlns:a16="http://schemas.microsoft.com/office/drawing/2014/main" id="{C309E67B-FC9D-FB4A-BECD-1C6F2468F2EE}"/>
              </a:ext>
            </a:extLst>
          </p:cNvPr>
          <p:cNvSpPr txBox="1"/>
          <p:nvPr/>
        </p:nvSpPr>
        <p:spPr>
          <a:xfrm>
            <a:off x="831857" y="659582"/>
            <a:ext cx="3494072" cy="369332"/>
          </a:xfrm>
          <a:prstGeom prst="rect">
            <a:avLst/>
          </a:prstGeom>
          <a:noFill/>
        </p:spPr>
        <p:txBody>
          <a:bodyPr wrap="square" rtlCol="0">
            <a:spAutoFit/>
          </a:bodyPr>
          <a:lstStyle/>
          <a:p>
            <a:r>
              <a:rPr lang="en-US" b="1" dirty="0"/>
              <a:t>Variability: 310mL</a:t>
            </a:r>
          </a:p>
        </p:txBody>
      </p:sp>
    </p:spTree>
    <p:extLst>
      <p:ext uri="{BB962C8B-B14F-4D97-AF65-F5344CB8AC3E}">
        <p14:creationId xmlns:p14="http://schemas.microsoft.com/office/powerpoint/2010/main" val="1098847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Distribution of patients’ variability</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pic>
        <p:nvPicPr>
          <p:cNvPr id="4" name="Picture 3">
            <a:extLst>
              <a:ext uri="{FF2B5EF4-FFF2-40B4-BE49-F238E27FC236}">
                <a16:creationId xmlns:a16="http://schemas.microsoft.com/office/drawing/2014/main" id="{F3647249-8AB1-3845-AB0B-451FA6CAAC05}"/>
              </a:ext>
            </a:extLst>
          </p:cNvPr>
          <p:cNvPicPr>
            <a:picLocks noChangeAspect="1"/>
          </p:cNvPicPr>
          <p:nvPr/>
        </p:nvPicPr>
        <p:blipFill rotWithShape="1">
          <a:blip r:embed="rId3"/>
          <a:srcRect t="2143"/>
          <a:stretch/>
        </p:blipFill>
        <p:spPr>
          <a:xfrm>
            <a:off x="1260452" y="1808479"/>
            <a:ext cx="9671095" cy="2168237"/>
          </a:xfrm>
          <a:prstGeom prst="rect">
            <a:avLst/>
          </a:prstGeom>
        </p:spPr>
      </p:pic>
      <p:sp>
        <p:nvSpPr>
          <p:cNvPr id="5" name="TextBox 4">
            <a:extLst>
              <a:ext uri="{FF2B5EF4-FFF2-40B4-BE49-F238E27FC236}">
                <a16:creationId xmlns:a16="http://schemas.microsoft.com/office/drawing/2014/main" id="{768528DC-4083-9A47-AE4E-3ECC8C3309FD}"/>
              </a:ext>
            </a:extLst>
          </p:cNvPr>
          <p:cNvSpPr txBox="1"/>
          <p:nvPr/>
        </p:nvSpPr>
        <p:spPr>
          <a:xfrm>
            <a:off x="1260452" y="4180717"/>
            <a:ext cx="6172011" cy="369332"/>
          </a:xfrm>
          <a:prstGeom prst="rect">
            <a:avLst/>
          </a:prstGeom>
          <a:noFill/>
        </p:spPr>
        <p:txBody>
          <a:bodyPr wrap="none" rtlCol="0">
            <a:spAutoFit/>
          </a:bodyPr>
          <a:lstStyle/>
          <a:p>
            <a:r>
              <a:rPr lang="en-US" dirty="0"/>
              <a:t>Median variability : 276 mL, interquartile range [184; 428] mL   </a:t>
            </a:r>
          </a:p>
        </p:txBody>
      </p:sp>
      <p:sp>
        <p:nvSpPr>
          <p:cNvPr id="6" name="TextBox 5">
            <a:extLst>
              <a:ext uri="{FF2B5EF4-FFF2-40B4-BE49-F238E27FC236}">
                <a16:creationId xmlns:a16="http://schemas.microsoft.com/office/drawing/2014/main" id="{AB2A62AE-B55C-EA45-AACC-88CCCECECE1C}"/>
              </a:ext>
            </a:extLst>
          </p:cNvPr>
          <p:cNvSpPr txBox="1"/>
          <p:nvPr/>
        </p:nvSpPr>
        <p:spPr>
          <a:xfrm>
            <a:off x="1260452" y="690950"/>
            <a:ext cx="4721292" cy="369332"/>
          </a:xfrm>
          <a:prstGeom prst="rect">
            <a:avLst/>
          </a:prstGeom>
          <a:noFill/>
        </p:spPr>
        <p:txBody>
          <a:bodyPr wrap="none" rtlCol="0">
            <a:spAutoFit/>
          </a:bodyPr>
          <a:lstStyle/>
          <a:p>
            <a:r>
              <a:rPr lang="en-US" b="1" dirty="0"/>
              <a:t>Variability is </a:t>
            </a:r>
            <a:r>
              <a:rPr lang="en-US" b="1" i="1" dirty="0"/>
              <a:t>extremely diverse </a:t>
            </a:r>
            <a:r>
              <a:rPr lang="en-US" b="1" dirty="0"/>
              <a:t>among patients!</a:t>
            </a:r>
          </a:p>
        </p:txBody>
      </p:sp>
      <p:sp>
        <p:nvSpPr>
          <p:cNvPr id="7" name="TextBox 6">
            <a:extLst>
              <a:ext uri="{FF2B5EF4-FFF2-40B4-BE49-F238E27FC236}">
                <a16:creationId xmlns:a16="http://schemas.microsoft.com/office/drawing/2014/main" id="{2276B41B-A353-AC41-9821-7D5C62D806D7}"/>
              </a:ext>
            </a:extLst>
          </p:cNvPr>
          <p:cNvSpPr txBox="1"/>
          <p:nvPr/>
        </p:nvSpPr>
        <p:spPr>
          <a:xfrm>
            <a:off x="8344290" y="4633836"/>
            <a:ext cx="2807186" cy="369332"/>
          </a:xfrm>
          <a:prstGeom prst="rect">
            <a:avLst/>
          </a:prstGeom>
          <a:noFill/>
        </p:spPr>
        <p:txBody>
          <a:bodyPr wrap="square" rtlCol="0">
            <a:spAutoFit/>
          </a:bodyPr>
          <a:lstStyle/>
          <a:p>
            <a:r>
              <a:rPr lang="en-US" b="1" strike="sngStrike" dirty="0">
                <a:solidFill>
                  <a:srgbClr val="C00000"/>
                </a:solidFill>
              </a:rPr>
              <a:t>Global variability: 310mL</a:t>
            </a:r>
          </a:p>
        </p:txBody>
      </p:sp>
      <p:sp>
        <p:nvSpPr>
          <p:cNvPr id="8" name="TextBox 7">
            <a:extLst>
              <a:ext uri="{FF2B5EF4-FFF2-40B4-BE49-F238E27FC236}">
                <a16:creationId xmlns:a16="http://schemas.microsoft.com/office/drawing/2014/main" id="{51555FE7-8403-4E4D-AE43-0E14CE3426A5}"/>
              </a:ext>
            </a:extLst>
          </p:cNvPr>
          <p:cNvSpPr txBox="1"/>
          <p:nvPr/>
        </p:nvSpPr>
        <p:spPr>
          <a:xfrm>
            <a:off x="8344290" y="5706454"/>
            <a:ext cx="3133007" cy="646331"/>
          </a:xfrm>
          <a:prstGeom prst="rect">
            <a:avLst/>
          </a:prstGeom>
          <a:noFill/>
        </p:spPr>
        <p:txBody>
          <a:bodyPr wrap="square" rtlCol="0">
            <a:spAutoFit/>
          </a:bodyPr>
          <a:lstStyle/>
          <a:p>
            <a:r>
              <a:rPr lang="en-US" b="1" dirty="0">
                <a:solidFill>
                  <a:srgbClr val="00B050"/>
                </a:solidFill>
              </a:rPr>
              <a:t>Patient specific variability: </a:t>
            </a:r>
            <a:r>
              <a:rPr lang="en-US" dirty="0">
                <a:solidFill>
                  <a:srgbClr val="00B050"/>
                </a:solidFill>
              </a:rPr>
              <a:t>[184; 428] mL </a:t>
            </a:r>
            <a:endParaRPr lang="en-US" b="1" dirty="0">
              <a:solidFill>
                <a:srgbClr val="00B050"/>
              </a:solidFill>
            </a:endParaRPr>
          </a:p>
        </p:txBody>
      </p:sp>
      <p:cxnSp>
        <p:nvCxnSpPr>
          <p:cNvPr id="10" name="Straight Arrow Connector 9">
            <a:extLst>
              <a:ext uri="{FF2B5EF4-FFF2-40B4-BE49-F238E27FC236}">
                <a16:creationId xmlns:a16="http://schemas.microsoft.com/office/drawing/2014/main" id="{8C9736A0-4CF7-1C47-9158-F13231D71B60}"/>
              </a:ext>
            </a:extLst>
          </p:cNvPr>
          <p:cNvCxnSpPr/>
          <p:nvPr/>
        </p:nvCxnSpPr>
        <p:spPr>
          <a:xfrm>
            <a:off x="9747883" y="5097987"/>
            <a:ext cx="0" cy="514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4EB8F3-2362-754D-8698-03A71C423887}"/>
              </a:ext>
            </a:extLst>
          </p:cNvPr>
          <p:cNvSpPr txBox="1"/>
          <p:nvPr/>
        </p:nvSpPr>
        <p:spPr>
          <a:xfrm>
            <a:off x="4721616" y="1496536"/>
            <a:ext cx="2748766" cy="369332"/>
          </a:xfrm>
          <a:prstGeom prst="rect">
            <a:avLst/>
          </a:prstGeom>
          <a:noFill/>
        </p:spPr>
        <p:txBody>
          <a:bodyPr wrap="none" rtlCol="0">
            <a:spAutoFit/>
          </a:bodyPr>
          <a:lstStyle/>
          <a:p>
            <a:r>
              <a:rPr lang="en-US" dirty="0"/>
              <a:t>Distribution of patients’ std</a:t>
            </a:r>
          </a:p>
        </p:txBody>
      </p:sp>
    </p:spTree>
    <p:extLst>
      <p:ext uri="{BB962C8B-B14F-4D97-AF65-F5344CB8AC3E}">
        <p14:creationId xmlns:p14="http://schemas.microsoft.com/office/powerpoint/2010/main" val="1308378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a:xfrm>
            <a:off x="0" y="-33873"/>
            <a:ext cx="6096000" cy="367340"/>
          </a:xfrm>
        </p:spPr>
        <p:txBody>
          <a:bodyPr/>
          <a:lstStyle/>
          <a:p>
            <a:r>
              <a:rPr lang="en-US" dirty="0"/>
              <a:t>Correlation between variability and predicted FEV1%</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pic>
        <p:nvPicPr>
          <p:cNvPr id="4" name="Picture 3">
            <a:extLst>
              <a:ext uri="{FF2B5EF4-FFF2-40B4-BE49-F238E27FC236}">
                <a16:creationId xmlns:a16="http://schemas.microsoft.com/office/drawing/2014/main" id="{4C3D8D86-2152-EC40-8F9A-CD60DF9BCD23}"/>
              </a:ext>
            </a:extLst>
          </p:cNvPr>
          <p:cNvPicPr>
            <a:picLocks noChangeAspect="1"/>
          </p:cNvPicPr>
          <p:nvPr/>
        </p:nvPicPr>
        <p:blipFill>
          <a:blip r:embed="rId3"/>
          <a:stretch>
            <a:fillRect/>
          </a:stretch>
        </p:blipFill>
        <p:spPr>
          <a:xfrm>
            <a:off x="2978150" y="1572331"/>
            <a:ext cx="6235700" cy="4673600"/>
          </a:xfrm>
          <a:prstGeom prst="rect">
            <a:avLst/>
          </a:prstGeom>
        </p:spPr>
      </p:pic>
      <p:sp>
        <p:nvSpPr>
          <p:cNvPr id="5" name="TextBox 4">
            <a:extLst>
              <a:ext uri="{FF2B5EF4-FFF2-40B4-BE49-F238E27FC236}">
                <a16:creationId xmlns:a16="http://schemas.microsoft.com/office/drawing/2014/main" id="{9E91D207-868C-B947-B138-CC4D9F67949C}"/>
              </a:ext>
            </a:extLst>
          </p:cNvPr>
          <p:cNvSpPr txBox="1"/>
          <p:nvPr/>
        </p:nvSpPr>
        <p:spPr>
          <a:xfrm>
            <a:off x="2198641" y="873315"/>
            <a:ext cx="1559017" cy="369332"/>
          </a:xfrm>
          <a:prstGeom prst="rect">
            <a:avLst/>
          </a:prstGeom>
          <a:noFill/>
        </p:spPr>
        <p:txBody>
          <a:bodyPr wrap="none" rtlCol="0">
            <a:spAutoFit/>
          </a:bodyPr>
          <a:lstStyle/>
          <a:p>
            <a:r>
              <a:rPr lang="en-US" b="1" dirty="0"/>
              <a:t>No correlation</a:t>
            </a:r>
          </a:p>
        </p:txBody>
      </p:sp>
    </p:spTree>
    <p:extLst>
      <p:ext uri="{BB962C8B-B14F-4D97-AF65-F5344CB8AC3E}">
        <p14:creationId xmlns:p14="http://schemas.microsoft.com/office/powerpoint/2010/main" val="1013583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Effect on CFTR modulators</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sp>
        <p:nvSpPr>
          <p:cNvPr id="5" name="TextBox 4">
            <a:extLst>
              <a:ext uri="{FF2B5EF4-FFF2-40B4-BE49-F238E27FC236}">
                <a16:creationId xmlns:a16="http://schemas.microsoft.com/office/drawing/2014/main" id="{86D2FDF3-7509-824B-9FD4-0BF560FD0F0B}"/>
              </a:ext>
            </a:extLst>
          </p:cNvPr>
          <p:cNvSpPr txBox="1"/>
          <p:nvPr/>
        </p:nvSpPr>
        <p:spPr>
          <a:xfrm>
            <a:off x="3077396" y="1812209"/>
            <a:ext cx="2687595" cy="369332"/>
          </a:xfrm>
          <a:prstGeom prst="rect">
            <a:avLst/>
          </a:prstGeom>
          <a:noFill/>
        </p:spPr>
        <p:txBody>
          <a:bodyPr wrap="none" rtlCol="0">
            <a:spAutoFit/>
          </a:bodyPr>
          <a:lstStyle/>
          <a:p>
            <a:r>
              <a:rPr lang="en-US" dirty="0"/>
              <a:t>Equality of variance tests: </a:t>
            </a:r>
          </a:p>
        </p:txBody>
      </p:sp>
      <p:pic>
        <p:nvPicPr>
          <p:cNvPr id="6" name="Picture 5">
            <a:extLst>
              <a:ext uri="{FF2B5EF4-FFF2-40B4-BE49-F238E27FC236}">
                <a16:creationId xmlns:a16="http://schemas.microsoft.com/office/drawing/2014/main" id="{B6EE5626-231F-C14A-84EE-47754B778883}"/>
              </a:ext>
            </a:extLst>
          </p:cNvPr>
          <p:cNvPicPr>
            <a:picLocks noChangeAspect="1"/>
          </p:cNvPicPr>
          <p:nvPr/>
        </p:nvPicPr>
        <p:blipFill>
          <a:blip r:embed="rId2"/>
          <a:stretch>
            <a:fillRect/>
          </a:stretch>
        </p:blipFill>
        <p:spPr>
          <a:xfrm>
            <a:off x="6056313" y="3082087"/>
            <a:ext cx="977900" cy="342900"/>
          </a:xfrm>
          <a:prstGeom prst="rect">
            <a:avLst/>
          </a:prstGeom>
        </p:spPr>
      </p:pic>
      <p:pic>
        <p:nvPicPr>
          <p:cNvPr id="7" name="Picture 6">
            <a:extLst>
              <a:ext uri="{FF2B5EF4-FFF2-40B4-BE49-F238E27FC236}">
                <a16:creationId xmlns:a16="http://schemas.microsoft.com/office/drawing/2014/main" id="{447DCF9F-245E-9B48-9B03-60A73B91E5FD}"/>
              </a:ext>
            </a:extLst>
          </p:cNvPr>
          <p:cNvPicPr>
            <a:picLocks noChangeAspect="1"/>
          </p:cNvPicPr>
          <p:nvPr/>
        </p:nvPicPr>
        <p:blipFill>
          <a:blip r:embed="rId3"/>
          <a:stretch>
            <a:fillRect/>
          </a:stretch>
        </p:blipFill>
        <p:spPr>
          <a:xfrm>
            <a:off x="6056313" y="2491424"/>
            <a:ext cx="977900" cy="342900"/>
          </a:xfrm>
          <a:prstGeom prst="rect">
            <a:avLst/>
          </a:prstGeom>
        </p:spPr>
      </p:pic>
      <p:sp>
        <p:nvSpPr>
          <p:cNvPr id="8" name="TextBox 7">
            <a:extLst>
              <a:ext uri="{FF2B5EF4-FFF2-40B4-BE49-F238E27FC236}">
                <a16:creationId xmlns:a16="http://schemas.microsoft.com/office/drawing/2014/main" id="{AB58BDDA-C1C9-834D-A642-725FB845A3CA}"/>
              </a:ext>
            </a:extLst>
          </p:cNvPr>
          <p:cNvSpPr txBox="1"/>
          <p:nvPr/>
        </p:nvSpPr>
        <p:spPr>
          <a:xfrm>
            <a:off x="5103602" y="2514902"/>
            <a:ext cx="777521" cy="369332"/>
          </a:xfrm>
          <a:prstGeom prst="rect">
            <a:avLst/>
          </a:prstGeom>
          <a:noFill/>
        </p:spPr>
        <p:txBody>
          <a:bodyPr wrap="none" rtlCol="0">
            <a:spAutoFit/>
          </a:bodyPr>
          <a:lstStyle/>
          <a:p>
            <a:r>
              <a:rPr lang="en-US" dirty="0"/>
              <a:t>F-test:</a:t>
            </a:r>
          </a:p>
        </p:txBody>
      </p:sp>
      <p:sp>
        <p:nvSpPr>
          <p:cNvPr id="9" name="TextBox 8">
            <a:extLst>
              <a:ext uri="{FF2B5EF4-FFF2-40B4-BE49-F238E27FC236}">
                <a16:creationId xmlns:a16="http://schemas.microsoft.com/office/drawing/2014/main" id="{592E8E8A-08E8-6244-89F7-30A785BFC10B}"/>
              </a:ext>
            </a:extLst>
          </p:cNvPr>
          <p:cNvSpPr txBox="1"/>
          <p:nvPr/>
        </p:nvSpPr>
        <p:spPr>
          <a:xfrm>
            <a:off x="4427007" y="3059668"/>
            <a:ext cx="1454116" cy="369332"/>
          </a:xfrm>
          <a:prstGeom prst="rect">
            <a:avLst/>
          </a:prstGeom>
          <a:noFill/>
        </p:spPr>
        <p:txBody>
          <a:bodyPr wrap="none" rtlCol="0">
            <a:spAutoFit/>
          </a:bodyPr>
          <a:lstStyle/>
          <a:p>
            <a:r>
              <a:rPr lang="en-US" dirty="0" err="1"/>
              <a:t>Levene’s</a:t>
            </a:r>
            <a:r>
              <a:rPr lang="en-US" dirty="0"/>
              <a:t> test:</a:t>
            </a:r>
          </a:p>
        </p:txBody>
      </p:sp>
    </p:spTree>
    <p:extLst>
      <p:ext uri="{BB962C8B-B14F-4D97-AF65-F5344CB8AC3E}">
        <p14:creationId xmlns:p14="http://schemas.microsoft.com/office/powerpoint/2010/main" val="1159271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Effect on CFTR modulators</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pic>
        <p:nvPicPr>
          <p:cNvPr id="4" name="Picture 3">
            <a:extLst>
              <a:ext uri="{FF2B5EF4-FFF2-40B4-BE49-F238E27FC236}">
                <a16:creationId xmlns:a16="http://schemas.microsoft.com/office/drawing/2014/main" id="{53C6C226-BD01-7C48-8C90-AB6EACC96D14}"/>
              </a:ext>
            </a:extLst>
          </p:cNvPr>
          <p:cNvPicPr>
            <a:picLocks noChangeAspect="1"/>
          </p:cNvPicPr>
          <p:nvPr/>
        </p:nvPicPr>
        <p:blipFill>
          <a:blip r:embed="rId2"/>
          <a:stretch>
            <a:fillRect/>
          </a:stretch>
        </p:blipFill>
        <p:spPr>
          <a:xfrm>
            <a:off x="189186" y="334673"/>
            <a:ext cx="7881664" cy="3015814"/>
          </a:xfrm>
          <a:prstGeom prst="rect">
            <a:avLst/>
          </a:prstGeom>
        </p:spPr>
      </p:pic>
      <p:pic>
        <p:nvPicPr>
          <p:cNvPr id="6" name="Picture 5">
            <a:extLst>
              <a:ext uri="{FF2B5EF4-FFF2-40B4-BE49-F238E27FC236}">
                <a16:creationId xmlns:a16="http://schemas.microsoft.com/office/drawing/2014/main" id="{DD5B3381-65CE-3143-A2B2-BCA1209C38F7}"/>
              </a:ext>
            </a:extLst>
          </p:cNvPr>
          <p:cNvPicPr>
            <a:picLocks noChangeAspect="1"/>
          </p:cNvPicPr>
          <p:nvPr/>
        </p:nvPicPr>
        <p:blipFill>
          <a:blip r:embed="rId3"/>
          <a:stretch>
            <a:fillRect/>
          </a:stretch>
        </p:blipFill>
        <p:spPr>
          <a:xfrm>
            <a:off x="162910" y="3247289"/>
            <a:ext cx="12029090" cy="2142167"/>
          </a:xfrm>
          <a:prstGeom prst="rect">
            <a:avLst/>
          </a:prstGeom>
        </p:spPr>
      </p:pic>
      <p:sp>
        <p:nvSpPr>
          <p:cNvPr id="7" name="TextBox 6">
            <a:extLst>
              <a:ext uri="{FF2B5EF4-FFF2-40B4-BE49-F238E27FC236}">
                <a16:creationId xmlns:a16="http://schemas.microsoft.com/office/drawing/2014/main" id="{F78148CA-71F5-A84E-8A6B-ABB445E6F1A4}"/>
              </a:ext>
            </a:extLst>
          </p:cNvPr>
          <p:cNvSpPr txBox="1"/>
          <p:nvPr/>
        </p:nvSpPr>
        <p:spPr>
          <a:xfrm>
            <a:off x="8407355" y="5721695"/>
            <a:ext cx="2807186" cy="369332"/>
          </a:xfrm>
          <a:prstGeom prst="rect">
            <a:avLst/>
          </a:prstGeom>
          <a:noFill/>
        </p:spPr>
        <p:txBody>
          <a:bodyPr wrap="square" rtlCol="0">
            <a:spAutoFit/>
          </a:bodyPr>
          <a:lstStyle/>
          <a:p>
            <a:r>
              <a:rPr lang="en-US" b="1" dirty="0" err="1">
                <a:solidFill>
                  <a:srgbClr val="C00000"/>
                </a:solidFill>
              </a:rPr>
              <a:t>Symkevi</a:t>
            </a:r>
            <a:r>
              <a:rPr lang="en-US" b="1" dirty="0">
                <a:solidFill>
                  <a:srgbClr val="C00000"/>
                </a:solidFill>
              </a:rPr>
              <a:t> &lt; No therapy</a:t>
            </a:r>
          </a:p>
        </p:txBody>
      </p:sp>
      <p:sp>
        <p:nvSpPr>
          <p:cNvPr id="8" name="TextBox 7">
            <a:extLst>
              <a:ext uri="{FF2B5EF4-FFF2-40B4-BE49-F238E27FC236}">
                <a16:creationId xmlns:a16="http://schemas.microsoft.com/office/drawing/2014/main" id="{9F116BA6-8D89-4C41-804F-27EDC8948AEA}"/>
              </a:ext>
            </a:extLst>
          </p:cNvPr>
          <p:cNvSpPr txBox="1"/>
          <p:nvPr/>
        </p:nvSpPr>
        <p:spPr>
          <a:xfrm>
            <a:off x="1139453" y="5647912"/>
            <a:ext cx="3133007" cy="369332"/>
          </a:xfrm>
          <a:prstGeom prst="rect">
            <a:avLst/>
          </a:prstGeom>
          <a:noFill/>
        </p:spPr>
        <p:txBody>
          <a:bodyPr wrap="square" rtlCol="0">
            <a:spAutoFit/>
          </a:bodyPr>
          <a:lstStyle/>
          <a:p>
            <a:r>
              <a:rPr lang="en-US" b="1" dirty="0" err="1">
                <a:solidFill>
                  <a:srgbClr val="00B050"/>
                </a:solidFill>
              </a:rPr>
              <a:t>Trikafta</a:t>
            </a:r>
            <a:r>
              <a:rPr lang="en-US" b="1" dirty="0">
                <a:solidFill>
                  <a:srgbClr val="00B050"/>
                </a:solidFill>
              </a:rPr>
              <a:t> &lt; </a:t>
            </a:r>
            <a:r>
              <a:rPr lang="en-US" b="1" dirty="0" err="1">
                <a:solidFill>
                  <a:srgbClr val="00B050"/>
                </a:solidFill>
              </a:rPr>
              <a:t>Symkevi</a:t>
            </a:r>
            <a:endParaRPr lang="en-US" b="1" dirty="0">
              <a:solidFill>
                <a:srgbClr val="00B050"/>
              </a:solidFill>
            </a:endParaRPr>
          </a:p>
        </p:txBody>
      </p:sp>
      <p:sp>
        <p:nvSpPr>
          <p:cNvPr id="10" name="TextBox 9">
            <a:extLst>
              <a:ext uri="{FF2B5EF4-FFF2-40B4-BE49-F238E27FC236}">
                <a16:creationId xmlns:a16="http://schemas.microsoft.com/office/drawing/2014/main" id="{8F1F4D73-AE90-6541-B103-593ABE0C0B42}"/>
              </a:ext>
            </a:extLst>
          </p:cNvPr>
          <p:cNvSpPr txBox="1"/>
          <p:nvPr/>
        </p:nvSpPr>
        <p:spPr>
          <a:xfrm>
            <a:off x="1139452" y="6017244"/>
            <a:ext cx="3133007" cy="369332"/>
          </a:xfrm>
          <a:prstGeom prst="rect">
            <a:avLst/>
          </a:prstGeom>
          <a:noFill/>
        </p:spPr>
        <p:txBody>
          <a:bodyPr wrap="square" rtlCol="0">
            <a:spAutoFit/>
          </a:bodyPr>
          <a:lstStyle/>
          <a:p>
            <a:r>
              <a:rPr lang="en-US" b="1" dirty="0" err="1">
                <a:solidFill>
                  <a:srgbClr val="00B050"/>
                </a:solidFill>
              </a:rPr>
              <a:t>Trikafta</a:t>
            </a:r>
            <a:r>
              <a:rPr lang="en-US" b="1" dirty="0">
                <a:solidFill>
                  <a:srgbClr val="00B050"/>
                </a:solidFill>
              </a:rPr>
              <a:t> &lt; No therapy</a:t>
            </a:r>
          </a:p>
        </p:txBody>
      </p:sp>
      <p:sp>
        <p:nvSpPr>
          <p:cNvPr id="11" name="TextBox 10">
            <a:extLst>
              <a:ext uri="{FF2B5EF4-FFF2-40B4-BE49-F238E27FC236}">
                <a16:creationId xmlns:a16="http://schemas.microsoft.com/office/drawing/2014/main" id="{946D3C0F-5CD9-4742-BC82-58D4BE31DD45}"/>
              </a:ext>
            </a:extLst>
          </p:cNvPr>
          <p:cNvSpPr txBox="1"/>
          <p:nvPr/>
        </p:nvSpPr>
        <p:spPr>
          <a:xfrm>
            <a:off x="1139452" y="6351300"/>
            <a:ext cx="5466303" cy="369332"/>
          </a:xfrm>
          <a:prstGeom prst="rect">
            <a:avLst/>
          </a:prstGeom>
          <a:noFill/>
        </p:spPr>
        <p:txBody>
          <a:bodyPr wrap="square" rtlCol="0">
            <a:spAutoFit/>
          </a:bodyPr>
          <a:lstStyle/>
          <a:p>
            <a:r>
              <a:rPr lang="en-US" b="1" dirty="0" err="1">
                <a:solidFill>
                  <a:srgbClr val="00B050"/>
                </a:solidFill>
              </a:rPr>
              <a:t>Trikafta</a:t>
            </a:r>
            <a:r>
              <a:rPr lang="en-US" b="1" dirty="0">
                <a:solidFill>
                  <a:srgbClr val="00B050"/>
                </a:solidFill>
              </a:rPr>
              <a:t> &lt; </a:t>
            </a:r>
            <a:r>
              <a:rPr lang="en-US" b="1" dirty="0" err="1">
                <a:solidFill>
                  <a:srgbClr val="00B050"/>
                </a:solidFill>
              </a:rPr>
              <a:t>Symkevi</a:t>
            </a:r>
            <a:r>
              <a:rPr lang="en-US" b="1" dirty="0">
                <a:solidFill>
                  <a:srgbClr val="00B050"/>
                </a:solidFill>
              </a:rPr>
              <a:t>  + Ivacaftor + </a:t>
            </a:r>
            <a:r>
              <a:rPr lang="en-US" b="1" dirty="0" err="1">
                <a:solidFill>
                  <a:srgbClr val="00B050"/>
                </a:solidFill>
              </a:rPr>
              <a:t>Orkambi</a:t>
            </a:r>
            <a:r>
              <a:rPr lang="en-US" b="1" dirty="0">
                <a:solidFill>
                  <a:srgbClr val="00B050"/>
                </a:solidFill>
              </a:rPr>
              <a:t> + No therapy</a:t>
            </a:r>
          </a:p>
        </p:txBody>
      </p:sp>
      <p:sp>
        <p:nvSpPr>
          <p:cNvPr id="12" name="TextBox 11">
            <a:extLst>
              <a:ext uri="{FF2B5EF4-FFF2-40B4-BE49-F238E27FC236}">
                <a16:creationId xmlns:a16="http://schemas.microsoft.com/office/drawing/2014/main" id="{8FC7752C-0671-7F45-B48A-0E82C0549B49}"/>
              </a:ext>
            </a:extLst>
          </p:cNvPr>
          <p:cNvSpPr txBox="1"/>
          <p:nvPr/>
        </p:nvSpPr>
        <p:spPr>
          <a:xfrm>
            <a:off x="8407355" y="6164577"/>
            <a:ext cx="3669958" cy="369332"/>
          </a:xfrm>
          <a:prstGeom prst="rect">
            <a:avLst/>
          </a:prstGeom>
          <a:noFill/>
        </p:spPr>
        <p:txBody>
          <a:bodyPr wrap="square" rtlCol="0">
            <a:spAutoFit/>
          </a:bodyPr>
          <a:lstStyle/>
          <a:p>
            <a:r>
              <a:rPr lang="en-US" b="1" dirty="0" err="1">
                <a:solidFill>
                  <a:srgbClr val="C00000"/>
                </a:solidFill>
              </a:rPr>
              <a:t>Symkevi</a:t>
            </a:r>
            <a:r>
              <a:rPr lang="en-US" b="1" dirty="0">
                <a:solidFill>
                  <a:srgbClr val="C00000"/>
                </a:solidFill>
              </a:rPr>
              <a:t> &lt; Ivacaftor + No therapy</a:t>
            </a:r>
          </a:p>
        </p:txBody>
      </p:sp>
      <p:sp>
        <p:nvSpPr>
          <p:cNvPr id="13" name="TextBox 12">
            <a:extLst>
              <a:ext uri="{FF2B5EF4-FFF2-40B4-BE49-F238E27FC236}">
                <a16:creationId xmlns:a16="http://schemas.microsoft.com/office/drawing/2014/main" id="{D432483F-CD53-D346-ACF7-3CA5560141D7}"/>
              </a:ext>
            </a:extLst>
          </p:cNvPr>
          <p:cNvSpPr txBox="1"/>
          <p:nvPr/>
        </p:nvSpPr>
        <p:spPr>
          <a:xfrm>
            <a:off x="6794941" y="5906361"/>
            <a:ext cx="1538370" cy="369332"/>
          </a:xfrm>
          <a:prstGeom prst="rect">
            <a:avLst/>
          </a:prstGeom>
          <a:noFill/>
        </p:spPr>
        <p:txBody>
          <a:bodyPr wrap="none" rtlCol="0">
            <a:spAutoFit/>
          </a:bodyPr>
          <a:lstStyle/>
          <a:p>
            <a:r>
              <a:rPr lang="en-US" dirty="0"/>
              <a:t>Not significant</a:t>
            </a:r>
          </a:p>
        </p:txBody>
      </p:sp>
      <p:sp>
        <p:nvSpPr>
          <p:cNvPr id="14" name="TextBox 13">
            <a:extLst>
              <a:ext uri="{FF2B5EF4-FFF2-40B4-BE49-F238E27FC236}">
                <a16:creationId xmlns:a16="http://schemas.microsoft.com/office/drawing/2014/main" id="{30D455FE-B8E5-4D4D-BD68-F0139F44313D}"/>
              </a:ext>
            </a:extLst>
          </p:cNvPr>
          <p:cNvSpPr txBox="1"/>
          <p:nvPr/>
        </p:nvSpPr>
        <p:spPr>
          <a:xfrm>
            <a:off x="-9115" y="5972601"/>
            <a:ext cx="1153649" cy="369332"/>
          </a:xfrm>
          <a:prstGeom prst="rect">
            <a:avLst/>
          </a:prstGeom>
          <a:noFill/>
        </p:spPr>
        <p:txBody>
          <a:bodyPr wrap="none" rtlCol="0">
            <a:spAutoFit/>
          </a:bodyPr>
          <a:lstStyle/>
          <a:p>
            <a:r>
              <a:rPr lang="en-US" dirty="0"/>
              <a:t>Significant</a:t>
            </a:r>
          </a:p>
        </p:txBody>
      </p:sp>
    </p:spTree>
    <p:extLst>
      <p:ext uri="{BB962C8B-B14F-4D97-AF65-F5344CB8AC3E}">
        <p14:creationId xmlns:p14="http://schemas.microsoft.com/office/powerpoint/2010/main" val="2506599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53BB8-5076-9E41-8575-3B2F4FBD7882}"/>
              </a:ext>
            </a:extLst>
          </p:cNvPr>
          <p:cNvSpPr>
            <a:spLocks noGrp="1"/>
          </p:cNvSpPr>
          <p:nvPr>
            <p:ph type="body" idx="1"/>
          </p:nvPr>
        </p:nvSpPr>
        <p:spPr/>
        <p:txBody>
          <a:bodyPr/>
          <a:lstStyle/>
          <a:p>
            <a:r>
              <a:rPr lang="en-US" dirty="0"/>
              <a:t>Cystic Fibrosis: pathophysiology</a:t>
            </a:r>
          </a:p>
        </p:txBody>
      </p:sp>
      <p:pic>
        <p:nvPicPr>
          <p:cNvPr id="4" name="Picture 3">
            <a:extLst>
              <a:ext uri="{FF2B5EF4-FFF2-40B4-BE49-F238E27FC236}">
                <a16:creationId xmlns:a16="http://schemas.microsoft.com/office/drawing/2014/main" id="{A59A8A8C-1DA0-0640-9F20-8B023BC40437}"/>
              </a:ext>
            </a:extLst>
          </p:cNvPr>
          <p:cNvPicPr>
            <a:picLocks noChangeAspect="1"/>
          </p:cNvPicPr>
          <p:nvPr/>
        </p:nvPicPr>
        <p:blipFill>
          <a:blip r:embed="rId3"/>
          <a:stretch>
            <a:fillRect/>
          </a:stretch>
        </p:blipFill>
        <p:spPr>
          <a:xfrm>
            <a:off x="216976" y="877979"/>
            <a:ext cx="3853903" cy="5787965"/>
          </a:xfrm>
          <a:prstGeom prst="rect">
            <a:avLst/>
          </a:prstGeom>
        </p:spPr>
      </p:pic>
      <p:pic>
        <p:nvPicPr>
          <p:cNvPr id="6" name="Picture 5">
            <a:extLst>
              <a:ext uri="{FF2B5EF4-FFF2-40B4-BE49-F238E27FC236}">
                <a16:creationId xmlns:a16="http://schemas.microsoft.com/office/drawing/2014/main" id="{EE604910-5C80-274D-98E8-0C6119478C10}"/>
              </a:ext>
            </a:extLst>
          </p:cNvPr>
          <p:cNvPicPr>
            <a:picLocks noChangeAspect="1"/>
          </p:cNvPicPr>
          <p:nvPr/>
        </p:nvPicPr>
        <p:blipFill>
          <a:blip r:embed="rId4"/>
          <a:stretch>
            <a:fillRect/>
          </a:stretch>
        </p:blipFill>
        <p:spPr>
          <a:xfrm>
            <a:off x="4070879" y="663284"/>
            <a:ext cx="3632200" cy="5952774"/>
          </a:xfrm>
          <a:prstGeom prst="rect">
            <a:avLst/>
          </a:prstGeom>
        </p:spPr>
      </p:pic>
      <p:pic>
        <p:nvPicPr>
          <p:cNvPr id="7" name="Picture 6">
            <a:extLst>
              <a:ext uri="{FF2B5EF4-FFF2-40B4-BE49-F238E27FC236}">
                <a16:creationId xmlns:a16="http://schemas.microsoft.com/office/drawing/2014/main" id="{212E0E4D-6EE8-5F42-8B36-874C2FB82EA7}"/>
              </a:ext>
            </a:extLst>
          </p:cNvPr>
          <p:cNvPicPr>
            <a:picLocks noChangeAspect="1"/>
          </p:cNvPicPr>
          <p:nvPr/>
        </p:nvPicPr>
        <p:blipFill>
          <a:blip r:embed="rId5"/>
          <a:stretch>
            <a:fillRect/>
          </a:stretch>
        </p:blipFill>
        <p:spPr>
          <a:xfrm>
            <a:off x="7930620" y="663283"/>
            <a:ext cx="4235058" cy="5952773"/>
          </a:xfrm>
          <a:prstGeom prst="rect">
            <a:avLst/>
          </a:prstGeom>
        </p:spPr>
      </p:pic>
      <p:sp>
        <p:nvSpPr>
          <p:cNvPr id="9" name="Text Placeholder 2">
            <a:extLst>
              <a:ext uri="{FF2B5EF4-FFF2-40B4-BE49-F238E27FC236}">
                <a16:creationId xmlns:a16="http://schemas.microsoft.com/office/drawing/2014/main" id="{066ECE83-C1BB-1F48-AD03-71FD632B4A94}"/>
              </a:ext>
            </a:extLst>
          </p:cNvPr>
          <p:cNvSpPr txBox="1">
            <a:spLocks/>
          </p:cNvSpPr>
          <p:nvPr/>
        </p:nvSpPr>
        <p:spPr>
          <a:xfrm>
            <a:off x="216976" y="422053"/>
            <a:ext cx="3241964" cy="367340"/>
          </a:xfrm>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90’000 individuals worldwide</a:t>
            </a:r>
            <a:endParaRPr lang="en-US" dirty="0"/>
          </a:p>
        </p:txBody>
      </p:sp>
      <p:sp>
        <p:nvSpPr>
          <p:cNvPr id="11" name="Text Placeholder 2">
            <a:extLst>
              <a:ext uri="{FF2B5EF4-FFF2-40B4-BE49-F238E27FC236}">
                <a16:creationId xmlns:a16="http://schemas.microsoft.com/office/drawing/2014/main" id="{DFDB4AF1-9DF8-BC49-A181-C6DA80D6D042}"/>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1279658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CED561-1E7F-E245-9C49-D21C629A971A}"/>
              </a:ext>
            </a:extLst>
          </p:cNvPr>
          <p:cNvSpPr/>
          <p:nvPr/>
        </p:nvSpPr>
        <p:spPr>
          <a:xfrm>
            <a:off x="705395" y="306402"/>
            <a:ext cx="10363200" cy="954107"/>
          </a:xfrm>
          <a:prstGeom prst="rect">
            <a:avLst/>
          </a:prstGeom>
        </p:spPr>
        <p:txBody>
          <a:bodyPr wrap="square">
            <a:spAutoFit/>
          </a:bodyPr>
          <a:lstStyle/>
          <a:p>
            <a:pPr algn="ctr"/>
            <a:r>
              <a:rPr lang="en-GB" sz="2800" dirty="0">
                <a:solidFill>
                  <a:schemeClr val="bg1">
                    <a:lumMod val="65000"/>
                  </a:schemeClr>
                </a:solidFill>
                <a:latin typeface="SFSS2488"/>
              </a:rPr>
              <a:t>Main project: Bayesian inference with Expectation Maximisation for the characterisation of antibiotic treatment recovery in Cystic Fibrosis </a:t>
            </a:r>
            <a:endParaRPr lang="en-GB" sz="2800" dirty="0">
              <a:solidFill>
                <a:schemeClr val="bg1">
                  <a:lumMod val="65000"/>
                </a:schemeClr>
              </a:solidFill>
            </a:endParaRPr>
          </a:p>
        </p:txBody>
      </p:sp>
      <p:sp>
        <p:nvSpPr>
          <p:cNvPr id="3" name="Rectangle 2">
            <a:extLst>
              <a:ext uri="{FF2B5EF4-FFF2-40B4-BE49-F238E27FC236}">
                <a16:creationId xmlns:a16="http://schemas.microsoft.com/office/drawing/2014/main" id="{CBC5C6F4-2182-D940-B79A-DA22E2057F51}"/>
              </a:ext>
            </a:extLst>
          </p:cNvPr>
          <p:cNvSpPr/>
          <p:nvPr/>
        </p:nvSpPr>
        <p:spPr>
          <a:xfrm>
            <a:off x="2336853" y="1476848"/>
            <a:ext cx="7518291" cy="830997"/>
          </a:xfrm>
          <a:prstGeom prst="rect">
            <a:avLst/>
          </a:prstGeom>
        </p:spPr>
        <p:txBody>
          <a:bodyPr wrap="square">
            <a:spAutoFit/>
          </a:bodyPr>
          <a:lstStyle/>
          <a:p>
            <a:pPr algn="ctr"/>
            <a:r>
              <a:rPr lang="en-GB" sz="2400" dirty="0">
                <a:solidFill>
                  <a:schemeClr val="bg1">
                    <a:lumMod val="65000"/>
                  </a:schemeClr>
                </a:solidFill>
                <a:latin typeface="SFSS2074"/>
              </a:rPr>
              <a:t>Side project: Estimation of the variability in Cystic </a:t>
            </a:r>
            <a:endParaRPr lang="en-GB" sz="2400" dirty="0">
              <a:solidFill>
                <a:schemeClr val="bg1">
                  <a:lumMod val="65000"/>
                </a:schemeClr>
              </a:solidFill>
            </a:endParaRPr>
          </a:p>
          <a:p>
            <a:pPr algn="ctr"/>
            <a:r>
              <a:rPr lang="en-GB" sz="2400" dirty="0">
                <a:solidFill>
                  <a:schemeClr val="bg1">
                    <a:lumMod val="65000"/>
                  </a:schemeClr>
                </a:solidFill>
                <a:latin typeface="SFSS2074"/>
              </a:rPr>
              <a:t>Fibrosis patient’s FEV1 lung function measurements </a:t>
            </a:r>
            <a:endParaRPr lang="en-GB" sz="2400" dirty="0">
              <a:solidFill>
                <a:schemeClr val="bg1">
                  <a:lumMod val="65000"/>
                </a:schemeClr>
              </a:solidFill>
            </a:endParaRPr>
          </a:p>
        </p:txBody>
      </p:sp>
      <p:pic>
        <p:nvPicPr>
          <p:cNvPr id="4" name="Picture 3">
            <a:extLst>
              <a:ext uri="{FF2B5EF4-FFF2-40B4-BE49-F238E27FC236}">
                <a16:creationId xmlns:a16="http://schemas.microsoft.com/office/drawing/2014/main" id="{EBC88395-EEBC-7048-84CA-1E1E7B3CE4D9}"/>
              </a:ext>
            </a:extLst>
          </p:cNvPr>
          <p:cNvPicPr>
            <a:picLocks noChangeAspect="1"/>
          </p:cNvPicPr>
          <p:nvPr/>
        </p:nvPicPr>
        <p:blipFill>
          <a:blip r:embed="rId3"/>
          <a:stretch>
            <a:fillRect/>
          </a:stretch>
        </p:blipFill>
        <p:spPr>
          <a:xfrm>
            <a:off x="1895746" y="2524184"/>
            <a:ext cx="1527266" cy="1587159"/>
          </a:xfrm>
          <a:prstGeom prst="rect">
            <a:avLst/>
          </a:prstGeom>
        </p:spPr>
      </p:pic>
      <p:sp>
        <p:nvSpPr>
          <p:cNvPr id="6" name="Rectangle 5">
            <a:extLst>
              <a:ext uri="{FF2B5EF4-FFF2-40B4-BE49-F238E27FC236}">
                <a16:creationId xmlns:a16="http://schemas.microsoft.com/office/drawing/2014/main" id="{591DA99E-B808-2646-B204-983462B0ABE1}"/>
              </a:ext>
            </a:extLst>
          </p:cNvPr>
          <p:cNvSpPr/>
          <p:nvPr/>
        </p:nvSpPr>
        <p:spPr>
          <a:xfrm>
            <a:off x="302622" y="4111343"/>
            <a:ext cx="4713515" cy="2554545"/>
          </a:xfrm>
          <a:prstGeom prst="rect">
            <a:avLst/>
          </a:prstGeom>
        </p:spPr>
        <p:txBody>
          <a:bodyPr wrap="square">
            <a:spAutoFit/>
          </a:bodyPr>
          <a:lstStyle/>
          <a:p>
            <a:r>
              <a:rPr lang="en-GB" sz="1600" dirty="0">
                <a:latin typeface="SFSS1000"/>
              </a:rPr>
              <a:t>University of Cambridge</a:t>
            </a:r>
          </a:p>
          <a:p>
            <a:r>
              <a:rPr lang="en-GB" sz="1600" dirty="0">
                <a:latin typeface="SFSS1000"/>
              </a:rPr>
              <a:t>Department of Medicine</a:t>
            </a:r>
            <a:endParaRPr lang="en-GB" sz="1600" dirty="0"/>
          </a:p>
          <a:p>
            <a:endParaRPr lang="en-GB" sz="1600" dirty="0"/>
          </a:p>
          <a:p>
            <a:r>
              <a:rPr lang="en-GB" sz="1600" dirty="0">
                <a:latin typeface="SFSS1000"/>
              </a:rPr>
              <a:t>Academic hosts</a:t>
            </a:r>
            <a:endParaRPr lang="en-GB" sz="1600" dirty="0"/>
          </a:p>
          <a:p>
            <a:pPr marL="285750" indent="-285750">
              <a:buFontTx/>
              <a:buChar char="-"/>
            </a:pPr>
            <a:r>
              <a:rPr lang="en-GB" sz="1600" dirty="0">
                <a:latin typeface="SFSS1000"/>
              </a:rPr>
              <a:t>Prof. Andres </a:t>
            </a:r>
            <a:r>
              <a:rPr lang="en-GB" sz="1600" dirty="0" err="1">
                <a:latin typeface="SFSS1000"/>
              </a:rPr>
              <a:t>Floto</a:t>
            </a:r>
            <a:endParaRPr lang="en-GB" sz="1600" dirty="0">
              <a:latin typeface="SFSS1000"/>
            </a:endParaRPr>
          </a:p>
          <a:p>
            <a:pPr marL="285750" indent="-285750">
              <a:buFontTx/>
              <a:buChar char="-"/>
            </a:pPr>
            <a:r>
              <a:rPr lang="en-GB" sz="1600" dirty="0">
                <a:latin typeface="SFSS1000"/>
              </a:rPr>
              <a:t>Ph.D. Damian Sutcliffe</a:t>
            </a:r>
          </a:p>
          <a:p>
            <a:endParaRPr lang="en-GB" sz="1600" dirty="0"/>
          </a:p>
          <a:p>
            <a:r>
              <a:rPr lang="en-GB" sz="1600" dirty="0">
                <a:latin typeface="SFSS1000"/>
              </a:rPr>
              <a:t>External Expert</a:t>
            </a:r>
          </a:p>
          <a:p>
            <a:pPr marL="285750" indent="-285750">
              <a:buFontTx/>
              <a:buChar char="-"/>
            </a:pPr>
            <a:r>
              <a:rPr lang="en-GB" sz="1600" dirty="0">
                <a:latin typeface="SFSS1000"/>
              </a:rPr>
              <a:t>John Winn, Machine Intelligence Group, Microsoft Research </a:t>
            </a:r>
            <a:endParaRPr lang="en-GB" sz="1600" dirty="0"/>
          </a:p>
        </p:txBody>
      </p:sp>
      <p:sp>
        <p:nvSpPr>
          <p:cNvPr id="7" name="Rectangle 6">
            <a:extLst>
              <a:ext uri="{FF2B5EF4-FFF2-40B4-BE49-F238E27FC236}">
                <a16:creationId xmlns:a16="http://schemas.microsoft.com/office/drawing/2014/main" id="{0D89C1EE-2875-2A47-9687-F8FA60AB16E4}"/>
              </a:ext>
            </a:extLst>
          </p:cNvPr>
          <p:cNvSpPr/>
          <p:nvPr/>
        </p:nvSpPr>
        <p:spPr>
          <a:xfrm>
            <a:off x="6095999" y="4092144"/>
            <a:ext cx="5886995" cy="2308324"/>
          </a:xfrm>
          <a:prstGeom prst="rect">
            <a:avLst/>
          </a:prstGeom>
        </p:spPr>
        <p:txBody>
          <a:bodyPr wrap="square">
            <a:spAutoFit/>
          </a:bodyPr>
          <a:lstStyle/>
          <a:p>
            <a:r>
              <a:rPr lang="en-GB" sz="1600" dirty="0" err="1">
                <a:latin typeface="SFSS1000"/>
              </a:rPr>
              <a:t>École</a:t>
            </a:r>
            <a:r>
              <a:rPr lang="en-GB" sz="1600" dirty="0">
                <a:latin typeface="SFSS1000"/>
              </a:rPr>
              <a:t> Polytechnique </a:t>
            </a:r>
            <a:r>
              <a:rPr lang="en-GB" sz="1600" dirty="0" err="1">
                <a:latin typeface="SFSS1000"/>
              </a:rPr>
              <a:t>Fédérale</a:t>
            </a:r>
            <a:r>
              <a:rPr lang="en-GB" sz="1600" dirty="0">
                <a:latin typeface="SFSS1000"/>
              </a:rPr>
              <a:t> de Lausanne</a:t>
            </a:r>
          </a:p>
          <a:p>
            <a:r>
              <a:rPr lang="en-GB" sz="1600" dirty="0">
                <a:latin typeface="SFSS1000"/>
              </a:rPr>
              <a:t>School of Engineering, School of Computer and Communication Sciences</a:t>
            </a:r>
          </a:p>
          <a:p>
            <a:endParaRPr lang="en-GB" sz="1600" dirty="0"/>
          </a:p>
          <a:p>
            <a:r>
              <a:rPr lang="en-GB" sz="1600" dirty="0">
                <a:latin typeface="SFSS1000"/>
              </a:rPr>
              <a:t>Supervised by </a:t>
            </a:r>
            <a:endParaRPr lang="en-GB" sz="1600" dirty="0"/>
          </a:p>
          <a:p>
            <a:pPr marL="285750" indent="-285750">
              <a:buFontTx/>
              <a:buChar char="-"/>
            </a:pPr>
            <a:r>
              <a:rPr lang="en-GB" sz="1600" dirty="0">
                <a:latin typeface="SFSS1000"/>
              </a:rPr>
              <a:t>Prof. Philippe </a:t>
            </a:r>
            <a:r>
              <a:rPr lang="en-GB" sz="1600" dirty="0" err="1">
                <a:latin typeface="SFSS1000"/>
              </a:rPr>
              <a:t>Müllhaupt</a:t>
            </a:r>
            <a:r>
              <a:rPr lang="en-GB" sz="1600" dirty="0">
                <a:latin typeface="SFSS1000"/>
              </a:rPr>
              <a:t>, School of Engineering</a:t>
            </a:r>
          </a:p>
          <a:p>
            <a:pPr marL="285750" indent="-285750">
              <a:buFontTx/>
              <a:buChar char="-"/>
            </a:pPr>
            <a:r>
              <a:rPr lang="en-GB" sz="1600" dirty="0">
                <a:latin typeface="SFSS1000"/>
              </a:rPr>
              <a:t>Prof. Martin </a:t>
            </a:r>
            <a:r>
              <a:rPr lang="en-GB" sz="1600" dirty="0" err="1">
                <a:latin typeface="SFSS1000"/>
              </a:rPr>
              <a:t>Jaggi</a:t>
            </a:r>
            <a:r>
              <a:rPr lang="en-GB" sz="1600" dirty="0">
                <a:latin typeface="SFSS1000"/>
              </a:rPr>
              <a:t>, Machine Learning and Optimization Laboratory</a:t>
            </a:r>
          </a:p>
          <a:p>
            <a:pPr marL="285750" indent="-285750">
              <a:buFontTx/>
              <a:buChar char="-"/>
            </a:pPr>
            <a:r>
              <a:rPr lang="en-GB" sz="1600" dirty="0" err="1">
                <a:latin typeface="SFSS1000"/>
              </a:rPr>
              <a:t>Dr.</a:t>
            </a:r>
            <a:r>
              <a:rPr lang="en-GB" sz="1600" dirty="0">
                <a:latin typeface="SFSS1000"/>
              </a:rPr>
              <a:t> Mary-Anne Hartley, Machine Learning and Optimization Laboratory</a:t>
            </a:r>
            <a:endParaRPr lang="en-GB" sz="1600" dirty="0"/>
          </a:p>
        </p:txBody>
      </p:sp>
      <p:pic>
        <p:nvPicPr>
          <p:cNvPr id="8" name="Picture 7">
            <a:extLst>
              <a:ext uri="{FF2B5EF4-FFF2-40B4-BE49-F238E27FC236}">
                <a16:creationId xmlns:a16="http://schemas.microsoft.com/office/drawing/2014/main" id="{78D04AB5-0E7F-724C-AACF-72198770AD6D}"/>
              </a:ext>
            </a:extLst>
          </p:cNvPr>
          <p:cNvPicPr>
            <a:picLocks noChangeAspect="1"/>
          </p:cNvPicPr>
          <p:nvPr/>
        </p:nvPicPr>
        <p:blipFill>
          <a:blip r:embed="rId4"/>
          <a:stretch>
            <a:fillRect/>
          </a:stretch>
        </p:blipFill>
        <p:spPr>
          <a:xfrm>
            <a:off x="7798606" y="2916393"/>
            <a:ext cx="1986358" cy="710964"/>
          </a:xfrm>
          <a:prstGeom prst="rect">
            <a:avLst/>
          </a:prstGeom>
        </p:spPr>
      </p:pic>
      <p:sp>
        <p:nvSpPr>
          <p:cNvPr id="9" name="TextBox 8">
            <a:extLst>
              <a:ext uri="{FF2B5EF4-FFF2-40B4-BE49-F238E27FC236}">
                <a16:creationId xmlns:a16="http://schemas.microsoft.com/office/drawing/2014/main" id="{194CF55B-644E-DF4C-8955-A61C2387B88D}"/>
              </a:ext>
            </a:extLst>
          </p:cNvPr>
          <p:cNvSpPr txBox="1"/>
          <p:nvPr/>
        </p:nvSpPr>
        <p:spPr>
          <a:xfrm>
            <a:off x="4441538" y="2519480"/>
            <a:ext cx="3308919" cy="369332"/>
          </a:xfrm>
          <a:prstGeom prst="rect">
            <a:avLst/>
          </a:prstGeom>
          <a:noFill/>
        </p:spPr>
        <p:txBody>
          <a:bodyPr wrap="none" rtlCol="0">
            <a:spAutoFit/>
          </a:bodyPr>
          <a:lstStyle/>
          <a:p>
            <a:r>
              <a:rPr lang="en-US" b="1" dirty="0">
                <a:solidFill>
                  <a:schemeClr val="accent2"/>
                </a:solidFill>
              </a:rPr>
              <a:t>Thank you for your contribution!</a:t>
            </a:r>
          </a:p>
        </p:txBody>
      </p:sp>
      <p:sp>
        <p:nvSpPr>
          <p:cNvPr id="10" name="TextBox 9">
            <a:extLst>
              <a:ext uri="{FF2B5EF4-FFF2-40B4-BE49-F238E27FC236}">
                <a16:creationId xmlns:a16="http://schemas.microsoft.com/office/drawing/2014/main" id="{B12AE350-009D-204A-8857-B2E9D2EFE25D}"/>
              </a:ext>
            </a:extLst>
          </p:cNvPr>
          <p:cNvSpPr txBox="1"/>
          <p:nvPr/>
        </p:nvSpPr>
        <p:spPr>
          <a:xfrm>
            <a:off x="10653142" y="6366932"/>
            <a:ext cx="1236236" cy="369332"/>
          </a:xfrm>
          <a:prstGeom prst="rect">
            <a:avLst/>
          </a:prstGeom>
          <a:noFill/>
        </p:spPr>
        <p:txBody>
          <a:bodyPr wrap="none" rtlCol="0">
            <a:spAutoFit/>
          </a:bodyPr>
          <a:lstStyle/>
          <a:p>
            <a:r>
              <a:rPr lang="en-US" dirty="0"/>
              <a:t>26.08.2021</a:t>
            </a:r>
          </a:p>
        </p:txBody>
      </p:sp>
    </p:spTree>
    <p:extLst>
      <p:ext uri="{BB962C8B-B14F-4D97-AF65-F5344CB8AC3E}">
        <p14:creationId xmlns:p14="http://schemas.microsoft.com/office/powerpoint/2010/main" val="980017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81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Without numbers</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4" name="Rectangle 3">
            <a:extLst>
              <a:ext uri="{FF2B5EF4-FFF2-40B4-BE49-F238E27FC236}">
                <a16:creationId xmlns:a16="http://schemas.microsoft.com/office/drawing/2014/main" id="{1D7CFDCE-4E18-9045-90A8-06C5AD3C7ACB}"/>
              </a:ext>
            </a:extLst>
          </p:cNvPr>
          <p:cNvSpPr/>
          <p:nvPr/>
        </p:nvSpPr>
        <p:spPr>
          <a:xfrm>
            <a:off x="6958842" y="3516199"/>
            <a:ext cx="66697" cy="64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DBEF7B-4209-6D42-AC67-54847933A9F2}"/>
              </a:ext>
            </a:extLst>
          </p:cNvPr>
          <p:cNvSpPr/>
          <p:nvPr/>
        </p:nvSpPr>
        <p:spPr>
          <a:xfrm>
            <a:off x="6960577" y="518770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9E370D-4861-E449-915D-530A876CED2E}"/>
              </a:ext>
            </a:extLst>
          </p:cNvPr>
          <p:cNvSpPr/>
          <p:nvPr/>
        </p:nvSpPr>
        <p:spPr>
          <a:xfrm>
            <a:off x="6388080" y="5175447"/>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0234FCB-A323-704C-A3E7-1CCA5EBB6843}"/>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C808DD-6955-9F44-8034-5AD168066F00}"/>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2" name="Straight Arrow Connector 11">
            <a:extLst>
              <a:ext uri="{FF2B5EF4-FFF2-40B4-BE49-F238E27FC236}">
                <a16:creationId xmlns:a16="http://schemas.microsoft.com/office/drawing/2014/main" id="{6AEA5F6C-9EA6-F147-8A32-2C0CCDFEB136}"/>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81B55A-F634-5048-959C-1E50222536CF}"/>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cxnSp>
        <p:nvCxnSpPr>
          <p:cNvPr id="14" name="Straight Arrow Connector 13">
            <a:extLst>
              <a:ext uri="{FF2B5EF4-FFF2-40B4-BE49-F238E27FC236}">
                <a16:creationId xmlns:a16="http://schemas.microsoft.com/office/drawing/2014/main" id="{04BAD082-93E4-7C4D-88FF-DDA8FE3E03C4}"/>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429EB6D-BC28-C645-BF91-B11E4F6B9DC1}"/>
              </a:ext>
            </a:extLst>
          </p:cNvPr>
          <p:cNvSpPr txBox="1"/>
          <p:nvPr/>
        </p:nvSpPr>
        <p:spPr>
          <a:xfrm>
            <a:off x="1003571" y="4403855"/>
            <a:ext cx="2207389" cy="369332"/>
          </a:xfrm>
          <a:prstGeom prst="rect">
            <a:avLst/>
          </a:prstGeom>
          <a:noFill/>
        </p:spPr>
        <p:txBody>
          <a:bodyPr wrap="square" rtlCol="0">
            <a:spAutoFit/>
          </a:bodyPr>
          <a:lstStyle/>
          <a:p>
            <a:pPr algn="ctr"/>
            <a:r>
              <a:rPr lang="en-US" b="1" dirty="0"/>
              <a:t>D</a:t>
            </a:r>
          </a:p>
        </p:txBody>
      </p:sp>
      <p:sp>
        <p:nvSpPr>
          <p:cNvPr id="16" name="TextBox 15">
            <a:extLst>
              <a:ext uri="{FF2B5EF4-FFF2-40B4-BE49-F238E27FC236}">
                <a16:creationId xmlns:a16="http://schemas.microsoft.com/office/drawing/2014/main" id="{856C3ED8-FF92-5C4B-AD47-AFD8ED5FF5F6}"/>
              </a:ext>
            </a:extLst>
          </p:cNvPr>
          <p:cNvSpPr txBox="1"/>
          <p:nvPr/>
        </p:nvSpPr>
        <p:spPr>
          <a:xfrm>
            <a:off x="5731946" y="4572631"/>
            <a:ext cx="3615922" cy="373118"/>
          </a:xfrm>
          <a:prstGeom prst="rect">
            <a:avLst/>
          </a:prstGeom>
          <a:noFill/>
        </p:spPr>
        <p:txBody>
          <a:bodyPr wrap="square" rtlCol="0">
            <a:spAutoFit/>
          </a:bodyPr>
          <a:lstStyle/>
          <a:p>
            <a:pPr algn="ctr"/>
            <a:r>
              <a:rPr lang="en-US" b="1" dirty="0"/>
              <a:t>K</a:t>
            </a:r>
          </a:p>
        </p:txBody>
      </p:sp>
      <p:cxnSp>
        <p:nvCxnSpPr>
          <p:cNvPr id="17" name="Straight Arrow Connector 16">
            <a:extLst>
              <a:ext uri="{FF2B5EF4-FFF2-40B4-BE49-F238E27FC236}">
                <a16:creationId xmlns:a16="http://schemas.microsoft.com/office/drawing/2014/main" id="{12E83FAA-12FA-EC43-A05E-6D94527D0753}"/>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94490D1-A54E-BE40-ADE1-471078900C96}"/>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20" name="Freeform 19">
            <a:extLst>
              <a:ext uri="{FF2B5EF4-FFF2-40B4-BE49-F238E27FC236}">
                <a16:creationId xmlns:a16="http://schemas.microsoft.com/office/drawing/2014/main" id="{41DFA1B8-5A03-7D4E-8927-149A450DD252}"/>
              </a:ext>
            </a:extLst>
          </p:cNvPr>
          <p:cNvSpPr/>
          <p:nvPr/>
        </p:nvSpPr>
        <p:spPr>
          <a:xfrm flipV="1">
            <a:off x="8749893" y="2097799"/>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1A3F73-2B40-B849-9DD0-51ACB77BB8CD}"/>
              </a:ext>
            </a:extLst>
          </p:cNvPr>
          <p:cNvSpPr/>
          <p:nvPr/>
        </p:nvSpPr>
        <p:spPr>
          <a:xfrm>
            <a:off x="9444069" y="2063903"/>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2" name="Freeform 21">
            <a:extLst>
              <a:ext uri="{FF2B5EF4-FFF2-40B4-BE49-F238E27FC236}">
                <a16:creationId xmlns:a16="http://schemas.microsoft.com/office/drawing/2014/main" id="{54EA5A0A-5BBE-724D-9C47-686DD3D7145F}"/>
              </a:ext>
            </a:extLst>
          </p:cNvPr>
          <p:cNvSpPr/>
          <p:nvPr/>
        </p:nvSpPr>
        <p:spPr>
          <a:xfrm>
            <a:off x="7989336" y="663524"/>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cxnSp>
        <p:nvCxnSpPr>
          <p:cNvPr id="23" name="Straight Arrow Connector 22">
            <a:extLst>
              <a:ext uri="{FF2B5EF4-FFF2-40B4-BE49-F238E27FC236}">
                <a16:creationId xmlns:a16="http://schemas.microsoft.com/office/drawing/2014/main" id="{8C7E1873-E7D9-2548-800D-CFE3FE1107E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13797C7-A65B-2643-977A-DE78755B8C93}"/>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904E879-38F2-C141-A545-74BCD1510CAA}"/>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Imputed and and shifted interventions</a:t>
            </a:r>
            <a:endParaRPr lang="en-US" sz="1600" u="sng" baseline="-25000" dirty="0"/>
          </a:p>
        </p:txBody>
      </p:sp>
      <p:sp>
        <p:nvSpPr>
          <p:cNvPr id="26" name="Rectangle 25">
            <a:extLst>
              <a:ext uri="{FF2B5EF4-FFF2-40B4-BE49-F238E27FC236}">
                <a16:creationId xmlns:a16="http://schemas.microsoft.com/office/drawing/2014/main" id="{37BC3B5E-659E-5246-9001-2C870A0953DC}"/>
              </a:ext>
            </a:extLst>
          </p:cNvPr>
          <p:cNvSpPr/>
          <p:nvPr/>
        </p:nvSpPr>
        <p:spPr>
          <a:xfrm>
            <a:off x="9355124" y="546586"/>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7" name="TextBox 26">
            <a:extLst>
              <a:ext uri="{FF2B5EF4-FFF2-40B4-BE49-F238E27FC236}">
                <a16:creationId xmlns:a16="http://schemas.microsoft.com/office/drawing/2014/main" id="{E2F97FB8-A829-C349-B742-B247FC6DADB5}"/>
              </a:ext>
            </a:extLst>
          </p:cNvPr>
          <p:cNvSpPr txBox="1"/>
          <p:nvPr/>
        </p:nvSpPr>
        <p:spPr>
          <a:xfrm>
            <a:off x="5731946" y="3906790"/>
            <a:ext cx="1173825" cy="382526"/>
          </a:xfrm>
          <a:prstGeom prst="rect">
            <a:avLst/>
          </a:prstGeom>
          <a:noFill/>
          <a:ln>
            <a:noFill/>
          </a:ln>
        </p:spPr>
        <p:txBody>
          <a:bodyPr wrap="square" rtlCol="0">
            <a:spAutoFit/>
          </a:bodyPr>
          <a:lstStyle/>
          <a:p>
            <a:pPr algn="ctr"/>
            <a:r>
              <a:rPr lang="en-US" b="1" dirty="0">
                <a:solidFill>
                  <a:srgbClr val="C00000"/>
                </a:solidFill>
              </a:rPr>
              <a:t>F</a:t>
            </a:r>
            <a:r>
              <a:rPr lang="en-US" b="1" baseline="-25000" dirty="0">
                <a:solidFill>
                  <a:srgbClr val="C00000"/>
                </a:solidFill>
              </a:rPr>
              <a:t>N</a:t>
            </a:r>
          </a:p>
        </p:txBody>
      </p:sp>
      <p:sp>
        <p:nvSpPr>
          <p:cNvPr id="28" name="TextBox 27">
            <a:extLst>
              <a:ext uri="{FF2B5EF4-FFF2-40B4-BE49-F238E27FC236}">
                <a16:creationId xmlns:a16="http://schemas.microsoft.com/office/drawing/2014/main" id="{1B65A8A5-BA04-404B-B1BF-12DD39D152A4}"/>
              </a:ext>
            </a:extLst>
          </p:cNvPr>
          <p:cNvSpPr txBox="1"/>
          <p:nvPr/>
        </p:nvSpPr>
        <p:spPr>
          <a:xfrm>
            <a:off x="5817713" y="2845995"/>
            <a:ext cx="38493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29" name="TextBox 28">
            <a:extLst>
              <a:ext uri="{FF2B5EF4-FFF2-40B4-BE49-F238E27FC236}">
                <a16:creationId xmlns:a16="http://schemas.microsoft.com/office/drawing/2014/main" id="{D241AA63-F190-7048-9D6C-ABCD9252001D}"/>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30" name="Rectangle 29">
            <a:extLst>
              <a:ext uri="{FF2B5EF4-FFF2-40B4-BE49-F238E27FC236}">
                <a16:creationId xmlns:a16="http://schemas.microsoft.com/office/drawing/2014/main" id="{736EBB82-28EB-A541-AA67-C204FAE8A380}"/>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32" name="TextBox 31">
            <a:extLst>
              <a:ext uri="{FF2B5EF4-FFF2-40B4-BE49-F238E27FC236}">
                <a16:creationId xmlns:a16="http://schemas.microsoft.com/office/drawing/2014/main" id="{DC5A648C-005F-D442-9849-1E013F2D2654}"/>
              </a:ext>
            </a:extLst>
          </p:cNvPr>
          <p:cNvSpPr txBox="1"/>
          <p:nvPr/>
        </p:nvSpPr>
        <p:spPr>
          <a:xfrm>
            <a:off x="7034213" y="3946594"/>
            <a:ext cx="2381457" cy="369332"/>
          </a:xfrm>
          <a:prstGeom prst="rect">
            <a:avLst/>
          </a:prstGeom>
          <a:noFill/>
        </p:spPr>
        <p:txBody>
          <a:bodyPr wrap="square" rtlCol="0">
            <a:spAutoFit/>
          </a:bodyPr>
          <a:lstStyle/>
          <a:p>
            <a:pPr algn="ctr"/>
            <a:r>
              <a:rPr lang="en-US" b="1" dirty="0"/>
              <a:t>D</a:t>
            </a:r>
          </a:p>
        </p:txBody>
      </p:sp>
      <p:sp>
        <p:nvSpPr>
          <p:cNvPr id="33" name="Rectangle 32">
            <a:extLst>
              <a:ext uri="{FF2B5EF4-FFF2-40B4-BE49-F238E27FC236}">
                <a16:creationId xmlns:a16="http://schemas.microsoft.com/office/drawing/2014/main" id="{CC807881-A800-ED4B-8FC6-896D139F080A}"/>
              </a:ext>
            </a:extLst>
          </p:cNvPr>
          <p:cNvSpPr/>
          <p:nvPr/>
        </p:nvSpPr>
        <p:spPr>
          <a:xfrm>
            <a:off x="5589520" y="77797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00"/>
              </a:highlight>
            </a:endParaRPr>
          </a:p>
        </p:txBody>
      </p:sp>
      <p:sp>
        <p:nvSpPr>
          <p:cNvPr id="34" name="Rectangle 33">
            <a:extLst>
              <a:ext uri="{FF2B5EF4-FFF2-40B4-BE49-F238E27FC236}">
                <a16:creationId xmlns:a16="http://schemas.microsoft.com/office/drawing/2014/main" id="{433F59F8-9E76-E840-AEA4-5E6069EB12E9}"/>
              </a:ext>
            </a:extLst>
          </p:cNvPr>
          <p:cNvSpPr/>
          <p:nvPr/>
        </p:nvSpPr>
        <p:spPr>
          <a:xfrm>
            <a:off x="6391482" y="2260121"/>
            <a:ext cx="66697" cy="97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698008"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39" name="Right Arrow 38">
            <a:extLst>
              <a:ext uri="{FF2B5EF4-FFF2-40B4-BE49-F238E27FC236}">
                <a16:creationId xmlns:a16="http://schemas.microsoft.com/office/drawing/2014/main" id="{978A5D1E-E486-1842-B0CF-105EEFE881B3}"/>
              </a:ext>
            </a:extLst>
          </p:cNvPr>
          <p:cNvSpPr/>
          <p:nvPr/>
        </p:nvSpPr>
        <p:spPr>
          <a:xfrm rot="5400000">
            <a:off x="10014875" y="4172593"/>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66B052-56C3-F346-966F-6AAB0F78FB9B}"/>
              </a:ext>
            </a:extLst>
          </p:cNvPr>
          <p:cNvSpPr txBox="1"/>
          <p:nvPr/>
        </p:nvSpPr>
        <p:spPr>
          <a:xfrm>
            <a:off x="10838287" y="4366952"/>
            <a:ext cx="1555668" cy="369332"/>
          </a:xfrm>
          <a:prstGeom prst="rect">
            <a:avLst/>
          </a:prstGeom>
          <a:noFill/>
        </p:spPr>
        <p:txBody>
          <a:bodyPr wrap="square" rtlCol="0">
            <a:spAutoFit/>
          </a:bodyPr>
          <a:lstStyle/>
          <a:p>
            <a:r>
              <a:rPr lang="en-US" b="1" dirty="0"/>
              <a:t>Averaging</a:t>
            </a:r>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00"/>
              </a:highlight>
            </a:endParaRPr>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6" name="Rectangle 55">
            <a:extLst>
              <a:ext uri="{FF2B5EF4-FFF2-40B4-BE49-F238E27FC236}">
                <a16:creationId xmlns:a16="http://schemas.microsoft.com/office/drawing/2014/main" id="{C34543CC-5108-444E-82DC-0F5C73DEAA19}"/>
              </a:ext>
            </a:extLst>
          </p:cNvPr>
          <p:cNvSpPr/>
          <p:nvPr/>
        </p:nvSpPr>
        <p:spPr>
          <a:xfrm>
            <a:off x="5593533" y="5175605"/>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AB667354-C6A1-B64A-8EBB-5E9254C3F1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BA21279-E715-4041-8E85-6DBF9408D18C}"/>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07E00149-862E-A84C-BA3D-1BCF6E0A14D4}"/>
              </a:ext>
            </a:extLst>
          </p:cNvPr>
          <p:cNvSpPr/>
          <p:nvPr/>
        </p:nvSpPr>
        <p:spPr>
          <a:xfrm flipV="1">
            <a:off x="8742637" y="5225630"/>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BA97112F-4B20-904E-9178-198A5376AF00}"/>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60">
            <a:extLst>
              <a:ext uri="{FF2B5EF4-FFF2-40B4-BE49-F238E27FC236}">
                <a16:creationId xmlns:a16="http://schemas.microsoft.com/office/drawing/2014/main" id="{EBC01268-8250-7847-BFF5-39E00F325B23}"/>
              </a:ext>
            </a:extLst>
          </p:cNvPr>
          <p:cNvSpPr/>
          <p:nvPr/>
        </p:nvSpPr>
        <p:spPr>
          <a:xfrm>
            <a:off x="7982080" y="5228268"/>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2" name="Freeform 61">
            <a:extLst>
              <a:ext uri="{FF2B5EF4-FFF2-40B4-BE49-F238E27FC236}">
                <a16:creationId xmlns:a16="http://schemas.microsoft.com/office/drawing/2014/main" id="{42FBFBCC-E768-2E4D-B9CA-D02E32A8C8C9}"/>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4BE6960-DAD4-4448-8006-9D77076340DC}"/>
              </a:ext>
            </a:extLst>
          </p:cNvPr>
          <p:cNvSpPr txBox="1"/>
          <p:nvPr/>
        </p:nvSpPr>
        <p:spPr>
          <a:xfrm>
            <a:off x="194755" y="505635"/>
            <a:ext cx="3389248" cy="338554"/>
          </a:xfrm>
          <a:prstGeom prst="rect">
            <a:avLst/>
          </a:prstGeom>
          <a:noFill/>
        </p:spPr>
        <p:txBody>
          <a:bodyPr wrap="square" lIns="90000" rtlCol="0">
            <a:spAutoFit/>
          </a:bodyPr>
          <a:lstStyle/>
          <a:p>
            <a:r>
              <a:rPr lang="en-US" sz="1600" u="sng" dirty="0"/>
              <a:t>N </a:t>
            </a:r>
            <a:r>
              <a:rPr lang="en-US" sz="1600" u="sng" dirty="0" err="1"/>
              <a:t>normalised</a:t>
            </a:r>
            <a:r>
              <a:rPr lang="en-US" sz="1600" u="sng" dirty="0"/>
              <a:t> antibiotic interventions</a:t>
            </a:r>
            <a:endParaRPr lang="en-US" sz="1600" u="sng" baseline="-25000" dirty="0"/>
          </a:p>
        </p:txBody>
      </p:sp>
      <p:cxnSp>
        <p:nvCxnSpPr>
          <p:cNvPr id="65" name="Straight Arrow Connector 64">
            <a:extLst>
              <a:ext uri="{FF2B5EF4-FFF2-40B4-BE49-F238E27FC236}">
                <a16:creationId xmlns:a16="http://schemas.microsoft.com/office/drawing/2014/main" id="{68041E2F-51AD-9145-AE7A-662CB35429F2}"/>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8E0CFC1B-4B6E-2841-A518-16B25423DD06}"/>
              </a:ext>
            </a:extLst>
          </p:cNvPr>
          <p:cNvSpPr txBox="1"/>
          <p:nvPr/>
        </p:nvSpPr>
        <p:spPr>
          <a:xfrm>
            <a:off x="3584003" y="3352758"/>
            <a:ext cx="1592475" cy="338554"/>
          </a:xfrm>
          <a:prstGeom prst="rect">
            <a:avLst/>
          </a:prstGeom>
          <a:noFill/>
          <a:ln>
            <a:noFill/>
          </a:ln>
        </p:spPr>
        <p:txBody>
          <a:bodyPr wrap="square" rtlCol="0">
            <a:spAutoFit/>
          </a:bodyPr>
          <a:lstStyle/>
          <a:p>
            <a:r>
              <a:rPr lang="en-US" sz="1600" b="1" dirty="0">
                <a:solidFill>
                  <a:srgbClr val="C00000"/>
                </a:solidFill>
              </a:rPr>
              <a:t>Max offset</a:t>
            </a:r>
          </a:p>
        </p:txBody>
      </p:sp>
      <p:sp>
        <p:nvSpPr>
          <p:cNvPr id="69" name="TextBox 68">
            <a:extLst>
              <a:ext uri="{FF2B5EF4-FFF2-40B4-BE49-F238E27FC236}">
                <a16:creationId xmlns:a16="http://schemas.microsoft.com/office/drawing/2014/main" id="{09FB1BDE-56DC-7742-9679-1702D67B9E7F}"/>
              </a:ext>
            </a:extLst>
          </p:cNvPr>
          <p:cNvSpPr txBox="1"/>
          <p:nvPr/>
        </p:nvSpPr>
        <p:spPr>
          <a:xfrm>
            <a:off x="2030107" y="6174945"/>
            <a:ext cx="3582320" cy="584775"/>
          </a:xfrm>
          <a:prstGeom prst="rect">
            <a:avLst/>
          </a:prstGeom>
          <a:noFill/>
        </p:spPr>
        <p:txBody>
          <a:bodyPr wrap="square" rtlCol="0">
            <a:spAutoFit/>
          </a:bodyPr>
          <a:lstStyle/>
          <a:p>
            <a:r>
              <a:rPr lang="en-US" sz="1600" b="1" dirty="0">
                <a:solidFill>
                  <a:schemeClr val="accent1"/>
                </a:solidFill>
              </a:rPr>
              <a:t>M dimensions (FEV</a:t>
            </a:r>
            <a:r>
              <a:rPr lang="en-US" sz="1600" b="1" baseline="-25000" dirty="0">
                <a:solidFill>
                  <a:schemeClr val="accent1"/>
                </a:solidFill>
              </a:rPr>
              <a:t>1</a:t>
            </a:r>
            <a:r>
              <a:rPr lang="en-US" sz="1600" b="1" dirty="0">
                <a:solidFill>
                  <a:schemeClr val="accent1"/>
                </a:solidFill>
              </a:rPr>
              <a:t>, wellness O</a:t>
            </a:r>
            <a:r>
              <a:rPr lang="en-US" sz="1600" b="1" baseline="-25000" dirty="0">
                <a:solidFill>
                  <a:schemeClr val="accent1"/>
                </a:solidFill>
              </a:rPr>
              <a:t>2</a:t>
            </a:r>
            <a:r>
              <a:rPr lang="en-US" sz="1600" b="1" dirty="0">
                <a:solidFill>
                  <a:schemeClr val="accent1"/>
                </a:solidFill>
              </a:rPr>
              <a:t> saturation, </a:t>
            </a:r>
            <a:r>
              <a:rPr lang="en-US" sz="1600" b="1" dirty="0" err="1">
                <a:solidFill>
                  <a:schemeClr val="accent1"/>
                </a:solidFill>
              </a:rPr>
              <a:t>etc</a:t>
            </a:r>
            <a:r>
              <a:rPr lang="en-US" sz="1600" b="1" dirty="0">
                <a:solidFill>
                  <a:schemeClr val="accent1"/>
                </a:solidFill>
              </a:rPr>
              <a:t>) give M typical curves</a:t>
            </a:r>
          </a:p>
        </p:txBody>
      </p:sp>
    </p:spTree>
    <p:extLst>
      <p:ext uri="{BB962C8B-B14F-4D97-AF65-F5344CB8AC3E}">
        <p14:creationId xmlns:p14="http://schemas.microsoft.com/office/powerpoint/2010/main" val="4105795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Arrow 17">
            <a:extLst>
              <a:ext uri="{FF2B5EF4-FFF2-40B4-BE49-F238E27FC236}">
                <a16:creationId xmlns:a16="http://schemas.microsoft.com/office/drawing/2014/main" id="{75C49DC5-DF91-EC4B-8717-FF9AE2CEC0AE}"/>
              </a:ext>
            </a:extLst>
          </p:cNvPr>
          <p:cNvSpPr/>
          <p:nvPr/>
        </p:nvSpPr>
        <p:spPr>
          <a:xfrm>
            <a:off x="4824957" y="178459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DB56D328-5946-5545-8BC3-3D82AE2F03C4}"/>
              </a:ext>
            </a:extLst>
          </p:cNvPr>
          <p:cNvSpPr/>
          <p:nvPr/>
        </p:nvSpPr>
        <p:spPr>
          <a:xfrm rot="5400000">
            <a:off x="7830087" y="3995142"/>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C74638A1-9964-4649-AF41-695B70800194}"/>
              </a:ext>
            </a:extLst>
          </p:cNvPr>
          <p:cNvSpPr/>
          <p:nvPr/>
        </p:nvSpPr>
        <p:spPr>
          <a:xfrm>
            <a:off x="2265854" y="1775578"/>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BED45E96-8C5B-2D4B-B960-90486702E839}"/>
              </a:ext>
            </a:extLst>
          </p:cNvPr>
          <p:cNvSpPr/>
          <p:nvPr/>
        </p:nvSpPr>
        <p:spPr>
          <a:xfrm>
            <a:off x="2265857" y="231707"/>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9D7823CD-F000-964B-AF69-F2D2385B5C46}"/>
              </a:ext>
            </a:extLst>
          </p:cNvPr>
          <p:cNvSpPr/>
          <p:nvPr/>
        </p:nvSpPr>
        <p:spPr>
          <a:xfrm>
            <a:off x="6310047" y="231707"/>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AABF7733-C473-9F4A-9A8D-D5188326A87E}"/>
              </a:ext>
            </a:extLst>
          </p:cNvPr>
          <p:cNvSpPr/>
          <p:nvPr/>
        </p:nvSpPr>
        <p:spPr>
          <a:xfrm>
            <a:off x="7087071" y="4962831"/>
            <a:ext cx="2305321"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208C084D-514E-BD4F-9129-A99FC968C229}"/>
              </a:ext>
            </a:extLst>
          </p:cNvPr>
          <p:cNvSpPr/>
          <p:nvPr/>
        </p:nvSpPr>
        <p:spPr>
          <a:xfrm>
            <a:off x="6310047" y="493093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37397F3A-72B6-DA45-9DAB-235216F4BCCE}"/>
              </a:ext>
            </a:extLst>
          </p:cNvPr>
          <p:cNvSpPr/>
          <p:nvPr/>
        </p:nvSpPr>
        <p:spPr>
          <a:xfrm>
            <a:off x="6305285" y="4928575"/>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B3CE4666-4BBC-3E47-9470-ACBF45842C6A}"/>
              </a:ext>
            </a:extLst>
          </p:cNvPr>
          <p:cNvSpPr txBox="1"/>
          <p:nvPr/>
        </p:nvSpPr>
        <p:spPr>
          <a:xfrm>
            <a:off x="4655055" y="1402337"/>
            <a:ext cx="1555668" cy="369332"/>
          </a:xfrm>
          <a:prstGeom prst="rect">
            <a:avLst/>
          </a:prstGeom>
          <a:noFill/>
        </p:spPr>
        <p:txBody>
          <a:bodyPr wrap="square" rtlCol="0">
            <a:spAutoFit/>
          </a:bodyPr>
          <a:lstStyle/>
          <a:p>
            <a:r>
              <a:rPr lang="en-US" b="1" dirty="0"/>
              <a:t>Alignment</a:t>
            </a:r>
          </a:p>
        </p:txBody>
      </p:sp>
      <p:sp>
        <p:nvSpPr>
          <p:cNvPr id="55" name="Freeform 54">
            <a:extLst>
              <a:ext uri="{FF2B5EF4-FFF2-40B4-BE49-F238E27FC236}">
                <a16:creationId xmlns:a16="http://schemas.microsoft.com/office/drawing/2014/main" id="{3E5B42EC-2EC0-764F-B7E9-EA07842E2391}"/>
              </a:ext>
            </a:extLst>
          </p:cNvPr>
          <p:cNvSpPr/>
          <p:nvPr/>
        </p:nvSpPr>
        <p:spPr>
          <a:xfrm>
            <a:off x="7087073" y="1775578"/>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BDF5FFE5-BA70-144B-BFAF-BD1EF540DA3D}"/>
              </a:ext>
            </a:extLst>
          </p:cNvPr>
          <p:cNvSpPr txBox="1"/>
          <p:nvPr/>
        </p:nvSpPr>
        <p:spPr>
          <a:xfrm>
            <a:off x="8696354" y="4227448"/>
            <a:ext cx="1555668" cy="369332"/>
          </a:xfrm>
          <a:prstGeom prst="rect">
            <a:avLst/>
          </a:prstGeom>
          <a:noFill/>
        </p:spPr>
        <p:txBody>
          <a:bodyPr wrap="square" rtlCol="0">
            <a:spAutoFit/>
          </a:bodyPr>
          <a:lstStyle/>
          <a:p>
            <a:r>
              <a:rPr lang="en-US" b="1" dirty="0"/>
              <a:t>Averaging</a:t>
            </a:r>
          </a:p>
        </p:txBody>
      </p:sp>
      <p:cxnSp>
        <p:nvCxnSpPr>
          <p:cNvPr id="60" name="Straight Arrow Connector 59">
            <a:extLst>
              <a:ext uri="{FF2B5EF4-FFF2-40B4-BE49-F238E27FC236}">
                <a16:creationId xmlns:a16="http://schemas.microsoft.com/office/drawing/2014/main" id="{09CDC3C1-9266-404B-900D-E3A918A0E336}"/>
              </a:ext>
            </a:extLst>
          </p:cNvPr>
          <p:cNvCxnSpPr>
            <a:cxnSpLocks/>
          </p:cNvCxnSpPr>
          <p:nvPr/>
        </p:nvCxnSpPr>
        <p:spPr>
          <a:xfrm flipV="1">
            <a:off x="2042567" y="200122"/>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3474D0A-9C73-594F-87F1-494CFDF9701A}"/>
              </a:ext>
            </a:extLst>
          </p:cNvPr>
          <p:cNvCxnSpPr>
            <a:cxnSpLocks/>
          </p:cNvCxnSpPr>
          <p:nvPr/>
        </p:nvCxnSpPr>
        <p:spPr>
          <a:xfrm flipV="1">
            <a:off x="2042567" y="1723722"/>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94CDA08-DE2B-6D47-B1BD-C95D63D8D420}"/>
              </a:ext>
            </a:extLst>
          </p:cNvPr>
          <p:cNvCxnSpPr>
            <a:cxnSpLocks/>
          </p:cNvCxnSpPr>
          <p:nvPr/>
        </p:nvCxnSpPr>
        <p:spPr>
          <a:xfrm flipV="1">
            <a:off x="2042567" y="3073861"/>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599EA11-711C-6D4D-A429-CA82A0D819D4}"/>
              </a:ext>
            </a:extLst>
          </p:cNvPr>
          <p:cNvSpPr txBox="1"/>
          <p:nvPr/>
        </p:nvSpPr>
        <p:spPr>
          <a:xfrm>
            <a:off x="1558105" y="384306"/>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69" name="TextBox 68">
            <a:extLst>
              <a:ext uri="{FF2B5EF4-FFF2-40B4-BE49-F238E27FC236}">
                <a16:creationId xmlns:a16="http://schemas.microsoft.com/office/drawing/2014/main" id="{0957A6BA-2660-9043-BB76-DC282A175188}"/>
              </a:ext>
            </a:extLst>
          </p:cNvPr>
          <p:cNvSpPr txBox="1"/>
          <p:nvPr/>
        </p:nvSpPr>
        <p:spPr>
          <a:xfrm>
            <a:off x="1510430" y="1779532"/>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70" name="TextBox 69">
            <a:extLst>
              <a:ext uri="{FF2B5EF4-FFF2-40B4-BE49-F238E27FC236}">
                <a16:creationId xmlns:a16="http://schemas.microsoft.com/office/drawing/2014/main" id="{BBEB89EA-BFA6-0948-8FC9-51B603A554A0}"/>
              </a:ext>
            </a:extLst>
          </p:cNvPr>
          <p:cNvSpPr txBox="1"/>
          <p:nvPr/>
        </p:nvSpPr>
        <p:spPr>
          <a:xfrm>
            <a:off x="1510430" y="3208250"/>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71" name="Straight Arrow Connector 70">
            <a:extLst>
              <a:ext uri="{FF2B5EF4-FFF2-40B4-BE49-F238E27FC236}">
                <a16:creationId xmlns:a16="http://schemas.microsoft.com/office/drawing/2014/main" id="{101EE9AB-D87D-7A43-895E-2FBBEF2DEBBD}"/>
              </a:ext>
            </a:extLst>
          </p:cNvPr>
          <p:cNvCxnSpPr>
            <a:cxnSpLocks/>
          </p:cNvCxnSpPr>
          <p:nvPr/>
        </p:nvCxnSpPr>
        <p:spPr>
          <a:xfrm flipV="1">
            <a:off x="6202999" y="251978"/>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03F608C-7AEB-644B-837A-385244ECB468}"/>
              </a:ext>
            </a:extLst>
          </p:cNvPr>
          <p:cNvCxnSpPr>
            <a:cxnSpLocks/>
          </p:cNvCxnSpPr>
          <p:nvPr/>
        </p:nvCxnSpPr>
        <p:spPr>
          <a:xfrm flipV="1">
            <a:off x="6856142" y="1775578"/>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F3E645-CB43-0049-AFC2-2D8ABA13821D}"/>
              </a:ext>
            </a:extLst>
          </p:cNvPr>
          <p:cNvCxnSpPr>
            <a:cxnSpLocks/>
          </p:cNvCxnSpPr>
          <p:nvPr/>
        </p:nvCxnSpPr>
        <p:spPr>
          <a:xfrm flipV="1">
            <a:off x="7449906" y="3125717"/>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210AA2F-923B-4444-8638-F36FC96D6668}"/>
              </a:ext>
            </a:extLst>
          </p:cNvPr>
          <p:cNvSpPr txBox="1"/>
          <p:nvPr/>
        </p:nvSpPr>
        <p:spPr>
          <a:xfrm>
            <a:off x="5718537" y="436162"/>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75" name="TextBox 74">
            <a:extLst>
              <a:ext uri="{FF2B5EF4-FFF2-40B4-BE49-F238E27FC236}">
                <a16:creationId xmlns:a16="http://schemas.microsoft.com/office/drawing/2014/main" id="{5D40CB05-47E8-C74E-A3BA-37B188E60562}"/>
              </a:ext>
            </a:extLst>
          </p:cNvPr>
          <p:cNvSpPr txBox="1"/>
          <p:nvPr/>
        </p:nvSpPr>
        <p:spPr>
          <a:xfrm>
            <a:off x="6324005" y="1831388"/>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76" name="TextBox 75">
            <a:extLst>
              <a:ext uri="{FF2B5EF4-FFF2-40B4-BE49-F238E27FC236}">
                <a16:creationId xmlns:a16="http://schemas.microsoft.com/office/drawing/2014/main" id="{DF972007-6141-F24D-B84E-9D4CC9059773}"/>
              </a:ext>
            </a:extLst>
          </p:cNvPr>
          <p:cNvSpPr txBox="1"/>
          <p:nvPr/>
        </p:nvSpPr>
        <p:spPr>
          <a:xfrm>
            <a:off x="6917769" y="3260106"/>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77" name="Freeform 76">
            <a:extLst>
              <a:ext uri="{FF2B5EF4-FFF2-40B4-BE49-F238E27FC236}">
                <a16:creationId xmlns:a16="http://schemas.microsoft.com/office/drawing/2014/main" id="{8B8E428F-CFF4-9D44-BD8E-E92077F64713}"/>
              </a:ext>
            </a:extLst>
          </p:cNvPr>
          <p:cNvSpPr/>
          <p:nvPr/>
        </p:nvSpPr>
        <p:spPr>
          <a:xfrm>
            <a:off x="7702713" y="316461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9A8D4872-049C-6342-A413-E0733698AAF3}"/>
              </a:ext>
            </a:extLst>
          </p:cNvPr>
          <p:cNvSpPr/>
          <p:nvPr/>
        </p:nvSpPr>
        <p:spPr>
          <a:xfrm>
            <a:off x="2295374" y="316461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3A1A98C8-5157-E14E-A422-7A2CC9B7D812}"/>
              </a:ext>
            </a:extLst>
          </p:cNvPr>
          <p:cNvSpPr/>
          <p:nvPr/>
        </p:nvSpPr>
        <p:spPr>
          <a:xfrm>
            <a:off x="7660183" y="4919056"/>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15934D4-9A15-C040-9D21-8BD8CE707515}"/>
              </a:ext>
            </a:extLst>
          </p:cNvPr>
          <p:cNvSpPr/>
          <p:nvPr/>
        </p:nvSpPr>
        <p:spPr>
          <a:xfrm>
            <a:off x="2149615" y="200122"/>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44576279-9048-C741-9FE8-3D3DD0156358}"/>
              </a:ext>
            </a:extLst>
          </p:cNvPr>
          <p:cNvSpPr txBox="1"/>
          <p:nvPr/>
        </p:nvSpPr>
        <p:spPr>
          <a:xfrm>
            <a:off x="1520194" y="4188058"/>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82" name="Straight Arrow Connector 81">
            <a:extLst>
              <a:ext uri="{FF2B5EF4-FFF2-40B4-BE49-F238E27FC236}">
                <a16:creationId xmlns:a16="http://schemas.microsoft.com/office/drawing/2014/main" id="{1BF3DB30-CAAD-9640-B2EA-278937BB7988}"/>
              </a:ext>
            </a:extLst>
          </p:cNvPr>
          <p:cNvCxnSpPr>
            <a:cxnSpLocks/>
          </p:cNvCxnSpPr>
          <p:nvPr/>
        </p:nvCxnSpPr>
        <p:spPr>
          <a:xfrm flipV="1">
            <a:off x="6184376" y="4919056"/>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97AD663-51DE-C144-B50A-E01F3026D469}"/>
              </a:ext>
            </a:extLst>
          </p:cNvPr>
          <p:cNvSpPr txBox="1"/>
          <p:nvPr/>
        </p:nvSpPr>
        <p:spPr>
          <a:xfrm>
            <a:off x="5699914" y="5103240"/>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93" name="Straight Arrow Connector 92">
            <a:extLst>
              <a:ext uri="{FF2B5EF4-FFF2-40B4-BE49-F238E27FC236}">
                <a16:creationId xmlns:a16="http://schemas.microsoft.com/office/drawing/2014/main" id="{16BF47AA-30FD-4341-B3B2-842332040205}"/>
              </a:ext>
            </a:extLst>
          </p:cNvPr>
          <p:cNvCxnSpPr>
            <a:cxnSpLocks/>
          </p:cNvCxnSpPr>
          <p:nvPr/>
        </p:nvCxnSpPr>
        <p:spPr>
          <a:xfrm flipV="1">
            <a:off x="6171313" y="6303913"/>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445DD11-9F66-2341-98AA-5B44F003EECD}"/>
              </a:ext>
            </a:extLst>
          </p:cNvPr>
          <p:cNvSpPr txBox="1"/>
          <p:nvPr/>
        </p:nvSpPr>
        <p:spPr>
          <a:xfrm>
            <a:off x="9748612" y="6307723"/>
            <a:ext cx="596107" cy="307777"/>
          </a:xfrm>
          <a:prstGeom prst="rect">
            <a:avLst/>
          </a:prstGeom>
          <a:noFill/>
        </p:spPr>
        <p:txBody>
          <a:bodyPr wrap="square" lIns="90000" rtlCol="0">
            <a:spAutoFit/>
          </a:bodyPr>
          <a:lstStyle/>
          <a:p>
            <a:r>
              <a:rPr lang="en-US" sz="1400" dirty="0"/>
              <a:t>time</a:t>
            </a:r>
            <a:endParaRPr lang="en-US" sz="1400" baseline="-25000" dirty="0"/>
          </a:p>
        </p:txBody>
      </p:sp>
      <p:cxnSp>
        <p:nvCxnSpPr>
          <p:cNvPr id="96" name="Straight Arrow Connector 95">
            <a:extLst>
              <a:ext uri="{FF2B5EF4-FFF2-40B4-BE49-F238E27FC236}">
                <a16:creationId xmlns:a16="http://schemas.microsoft.com/office/drawing/2014/main" id="{B14AD072-2001-DE46-9AF3-31F2A8BC2DD9}"/>
              </a:ext>
            </a:extLst>
          </p:cNvPr>
          <p:cNvCxnSpPr>
            <a:cxnSpLocks/>
          </p:cNvCxnSpPr>
          <p:nvPr/>
        </p:nvCxnSpPr>
        <p:spPr>
          <a:xfrm flipV="1">
            <a:off x="2007086" y="4186908"/>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A57E9CF-95E9-164D-BC1C-4AC945DCCFC0}"/>
              </a:ext>
            </a:extLst>
          </p:cNvPr>
          <p:cNvSpPr txBox="1"/>
          <p:nvPr/>
        </p:nvSpPr>
        <p:spPr>
          <a:xfrm>
            <a:off x="4311756" y="4227448"/>
            <a:ext cx="596107" cy="307777"/>
          </a:xfrm>
          <a:prstGeom prst="rect">
            <a:avLst/>
          </a:prstGeom>
          <a:noFill/>
        </p:spPr>
        <p:txBody>
          <a:bodyPr wrap="square" lIns="90000" rtlCol="0">
            <a:spAutoFit/>
          </a:bodyPr>
          <a:lstStyle/>
          <a:p>
            <a:r>
              <a:rPr lang="en-US" sz="1400" dirty="0"/>
              <a:t>time</a:t>
            </a:r>
            <a:endParaRPr lang="en-US" sz="1400" baseline="-25000" dirty="0"/>
          </a:p>
        </p:txBody>
      </p:sp>
    </p:spTree>
    <p:extLst>
      <p:ext uri="{BB962C8B-B14F-4D97-AF65-F5344CB8AC3E}">
        <p14:creationId xmlns:p14="http://schemas.microsoft.com/office/powerpoint/2010/main" val="188046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B4189-61A1-E547-A29A-1DBECE0CD8B3}"/>
              </a:ext>
            </a:extLst>
          </p:cNvPr>
          <p:cNvSpPr>
            <a:spLocks noGrp="1"/>
          </p:cNvSpPr>
          <p:nvPr>
            <p:ph type="body" idx="1"/>
          </p:nvPr>
        </p:nvSpPr>
        <p:spPr/>
        <p:txBody>
          <a:bodyPr/>
          <a:lstStyle/>
          <a:p>
            <a:r>
              <a:rPr lang="en-US" dirty="0"/>
              <a:t>Cystic Fibrosis: pathophysiology</a:t>
            </a:r>
          </a:p>
        </p:txBody>
      </p:sp>
      <p:graphicFrame>
        <p:nvGraphicFramePr>
          <p:cNvPr id="5" name="Diagram 4">
            <a:extLst>
              <a:ext uri="{FF2B5EF4-FFF2-40B4-BE49-F238E27FC236}">
                <a16:creationId xmlns:a16="http://schemas.microsoft.com/office/drawing/2014/main" id="{C052A7FF-488C-3F4D-A055-DF1825FC6A0A}"/>
              </a:ext>
            </a:extLst>
          </p:cNvPr>
          <p:cNvGraphicFramePr/>
          <p:nvPr>
            <p:extLst>
              <p:ext uri="{D42A27DB-BD31-4B8C-83A1-F6EECF244321}">
                <p14:modId xmlns:p14="http://schemas.microsoft.com/office/powerpoint/2010/main" val="2502790628"/>
              </p:ext>
            </p:extLst>
          </p:nvPr>
        </p:nvGraphicFramePr>
        <p:xfrm>
          <a:off x="169334" y="719666"/>
          <a:ext cx="81618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B5A49F6-6E5E-2045-8F71-AC63FD5C8A8D}"/>
              </a:ext>
            </a:extLst>
          </p:cNvPr>
          <p:cNvSpPr txBox="1"/>
          <p:nvPr/>
        </p:nvSpPr>
        <p:spPr>
          <a:xfrm>
            <a:off x="8077740" y="2263969"/>
            <a:ext cx="4068358" cy="2031325"/>
          </a:xfrm>
          <a:prstGeom prst="rect">
            <a:avLst/>
          </a:prstGeom>
          <a:noFill/>
        </p:spPr>
        <p:txBody>
          <a:bodyPr wrap="none" rtlCol="0">
            <a:spAutoFit/>
          </a:bodyPr>
          <a:lstStyle/>
          <a:p>
            <a:r>
              <a:rPr lang="en-US" b="1" dirty="0">
                <a:solidFill>
                  <a:srgbClr val="C00000"/>
                </a:solidFill>
              </a:rPr>
              <a:t>Symptoms:</a:t>
            </a:r>
          </a:p>
          <a:p>
            <a:pPr marL="285750" indent="-285750">
              <a:buFontTx/>
              <a:buChar char="-"/>
            </a:pPr>
            <a:r>
              <a:rPr lang="en-US" b="1" dirty="0">
                <a:solidFill>
                  <a:srgbClr val="C00000"/>
                </a:solidFill>
              </a:rPr>
              <a:t>Cough</a:t>
            </a:r>
          </a:p>
          <a:p>
            <a:pPr marL="285750" indent="-285750">
              <a:buFontTx/>
              <a:buChar char="-"/>
            </a:pPr>
            <a:r>
              <a:rPr lang="en-US" b="1" dirty="0">
                <a:solidFill>
                  <a:srgbClr val="C00000"/>
                </a:solidFill>
              </a:rPr>
              <a:t>Fatigue</a:t>
            </a:r>
          </a:p>
          <a:p>
            <a:pPr marL="285750" indent="-285750">
              <a:buFontTx/>
              <a:buChar char="-"/>
            </a:pPr>
            <a:r>
              <a:rPr lang="en-US" b="1" dirty="0">
                <a:solidFill>
                  <a:srgbClr val="C00000"/>
                </a:solidFill>
              </a:rPr>
              <a:t>Lung function diminution</a:t>
            </a:r>
          </a:p>
          <a:p>
            <a:pPr marL="285750" indent="-285750">
              <a:buFontTx/>
              <a:buChar char="-"/>
            </a:pPr>
            <a:r>
              <a:rPr lang="en-US" b="1" dirty="0">
                <a:solidFill>
                  <a:srgbClr val="C00000"/>
                </a:solidFill>
              </a:rPr>
              <a:t>Decrease in oxygen saturation</a:t>
            </a:r>
          </a:p>
          <a:p>
            <a:pPr marL="285750" indent="-285750">
              <a:buFontTx/>
              <a:buChar char="-"/>
            </a:pPr>
            <a:r>
              <a:rPr lang="en-US" b="1" dirty="0">
                <a:solidFill>
                  <a:srgbClr val="C00000"/>
                </a:solidFill>
              </a:rPr>
              <a:t>Breathlessness</a:t>
            </a:r>
          </a:p>
          <a:p>
            <a:pPr marL="285750" indent="-285750">
              <a:buFontTx/>
              <a:buChar char="-"/>
            </a:pPr>
            <a:r>
              <a:rPr lang="en-US" b="1" dirty="0">
                <a:solidFill>
                  <a:srgbClr val="C00000"/>
                </a:solidFill>
              </a:rPr>
              <a:t>Increased volume of purulent sputum</a:t>
            </a:r>
          </a:p>
        </p:txBody>
      </p:sp>
      <p:sp>
        <p:nvSpPr>
          <p:cNvPr id="7" name="TextBox 6">
            <a:extLst>
              <a:ext uri="{FF2B5EF4-FFF2-40B4-BE49-F238E27FC236}">
                <a16:creationId xmlns:a16="http://schemas.microsoft.com/office/drawing/2014/main" id="{61182838-5F04-B648-A711-466430E91158}"/>
              </a:ext>
            </a:extLst>
          </p:cNvPr>
          <p:cNvSpPr txBox="1"/>
          <p:nvPr/>
        </p:nvSpPr>
        <p:spPr>
          <a:xfrm>
            <a:off x="3260740" y="3094965"/>
            <a:ext cx="2374496" cy="369332"/>
          </a:xfrm>
          <a:prstGeom prst="rect">
            <a:avLst/>
          </a:prstGeom>
          <a:noFill/>
        </p:spPr>
        <p:txBody>
          <a:bodyPr wrap="none" rtlCol="0">
            <a:spAutoFit/>
          </a:bodyPr>
          <a:lstStyle/>
          <a:p>
            <a:r>
              <a:rPr lang="en-US" b="1" dirty="0">
                <a:solidFill>
                  <a:schemeClr val="accent2"/>
                </a:solidFill>
              </a:rPr>
              <a:t>Limited life expectancy</a:t>
            </a:r>
          </a:p>
        </p:txBody>
      </p:sp>
      <p:sp>
        <p:nvSpPr>
          <p:cNvPr id="8" name="Text Placeholder 2">
            <a:extLst>
              <a:ext uri="{FF2B5EF4-FFF2-40B4-BE49-F238E27FC236}">
                <a16:creationId xmlns:a16="http://schemas.microsoft.com/office/drawing/2014/main" id="{779C6F00-C039-6C47-B7EE-45F142381732}"/>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1465489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3075AA7-5411-7444-8939-75B27B6B3BFF}"/>
              </a:ext>
            </a:extLst>
          </p:cNvPr>
          <p:cNvSpPr/>
          <p:nvPr/>
        </p:nvSpPr>
        <p:spPr>
          <a:xfrm>
            <a:off x="1801091" y="4419600"/>
            <a:ext cx="1995054" cy="12330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A504EE9-CF7D-9348-BE73-14D22E5085B5}"/>
              </a:ext>
            </a:extLst>
          </p:cNvPr>
          <p:cNvSpPr/>
          <p:nvPr/>
        </p:nvSpPr>
        <p:spPr>
          <a:xfrm>
            <a:off x="1219201" y="744672"/>
            <a:ext cx="3117272" cy="12330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37FB4189-61A1-E547-A29A-1DBECE0CD8B3}"/>
              </a:ext>
            </a:extLst>
          </p:cNvPr>
          <p:cNvSpPr>
            <a:spLocks noGrp="1"/>
          </p:cNvSpPr>
          <p:nvPr>
            <p:ph type="body" idx="1"/>
          </p:nvPr>
        </p:nvSpPr>
        <p:spPr/>
        <p:txBody>
          <a:bodyPr/>
          <a:lstStyle/>
          <a:p>
            <a:r>
              <a:rPr lang="en-US" dirty="0"/>
              <a:t>Cystic Fibrosis: pathophysiology</a:t>
            </a:r>
          </a:p>
        </p:txBody>
      </p:sp>
      <p:graphicFrame>
        <p:nvGraphicFramePr>
          <p:cNvPr id="5" name="Diagram 4">
            <a:extLst>
              <a:ext uri="{FF2B5EF4-FFF2-40B4-BE49-F238E27FC236}">
                <a16:creationId xmlns:a16="http://schemas.microsoft.com/office/drawing/2014/main" id="{C052A7FF-488C-3F4D-A055-DF1825FC6A0A}"/>
              </a:ext>
            </a:extLst>
          </p:cNvPr>
          <p:cNvGraphicFramePr/>
          <p:nvPr>
            <p:extLst>
              <p:ext uri="{D42A27DB-BD31-4B8C-83A1-F6EECF244321}">
                <p14:modId xmlns:p14="http://schemas.microsoft.com/office/powerpoint/2010/main" val="2330034189"/>
              </p:ext>
            </p:extLst>
          </p:nvPr>
        </p:nvGraphicFramePr>
        <p:xfrm>
          <a:off x="169334" y="719666"/>
          <a:ext cx="81618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B5A49F6-6E5E-2045-8F71-AC63FD5C8A8D}"/>
              </a:ext>
            </a:extLst>
          </p:cNvPr>
          <p:cNvSpPr txBox="1"/>
          <p:nvPr/>
        </p:nvSpPr>
        <p:spPr>
          <a:xfrm>
            <a:off x="8077740" y="2263969"/>
            <a:ext cx="4071949" cy="2031325"/>
          </a:xfrm>
          <a:prstGeom prst="rect">
            <a:avLst/>
          </a:prstGeom>
          <a:noFill/>
        </p:spPr>
        <p:txBody>
          <a:bodyPr wrap="none" rtlCol="0">
            <a:spAutoFit/>
          </a:bodyPr>
          <a:lstStyle/>
          <a:p>
            <a:r>
              <a:rPr lang="en-US" b="1" dirty="0">
                <a:solidFill>
                  <a:srgbClr val="C00000"/>
                </a:solidFill>
              </a:rPr>
              <a:t>Symptoms:</a:t>
            </a:r>
          </a:p>
          <a:p>
            <a:pPr marL="285750" indent="-285750">
              <a:buFontTx/>
              <a:buChar char="-"/>
            </a:pPr>
            <a:r>
              <a:rPr lang="en-US" b="1" dirty="0">
                <a:solidFill>
                  <a:srgbClr val="C00000"/>
                </a:solidFill>
              </a:rPr>
              <a:t>Cough</a:t>
            </a:r>
          </a:p>
          <a:p>
            <a:pPr marL="285750" indent="-285750">
              <a:buFontTx/>
              <a:buChar char="-"/>
            </a:pPr>
            <a:r>
              <a:rPr lang="en-US" b="1" dirty="0">
                <a:solidFill>
                  <a:srgbClr val="C00000"/>
                </a:solidFill>
              </a:rPr>
              <a:t>Fatigue</a:t>
            </a:r>
          </a:p>
          <a:p>
            <a:pPr marL="285750" indent="-285750">
              <a:buFontTx/>
              <a:buChar char="-"/>
            </a:pPr>
            <a:r>
              <a:rPr lang="en-US" b="1" dirty="0">
                <a:solidFill>
                  <a:srgbClr val="C00000"/>
                </a:solidFill>
              </a:rPr>
              <a:t>Lung function diminution</a:t>
            </a:r>
          </a:p>
          <a:p>
            <a:pPr marL="285750" indent="-285750">
              <a:buFontTx/>
              <a:buChar char="-"/>
            </a:pPr>
            <a:r>
              <a:rPr lang="en-US" b="1" dirty="0">
                <a:solidFill>
                  <a:srgbClr val="C00000"/>
                </a:solidFill>
              </a:rPr>
              <a:t>Decrease in oxygen saturation</a:t>
            </a:r>
          </a:p>
          <a:p>
            <a:pPr marL="285750" indent="-285750">
              <a:buFontTx/>
              <a:buChar char="-"/>
            </a:pPr>
            <a:r>
              <a:rPr lang="en-US" b="1" dirty="0">
                <a:solidFill>
                  <a:srgbClr val="C00000"/>
                </a:solidFill>
              </a:rPr>
              <a:t>Breathlessness</a:t>
            </a:r>
          </a:p>
          <a:p>
            <a:pPr marL="285750" indent="-285750">
              <a:buFontTx/>
              <a:buChar char="-"/>
            </a:pPr>
            <a:r>
              <a:rPr lang="en-US" b="1" dirty="0">
                <a:solidFill>
                  <a:srgbClr val="C00000"/>
                </a:solidFill>
              </a:rPr>
              <a:t>Increased volume of purulent sputum</a:t>
            </a:r>
          </a:p>
        </p:txBody>
      </p:sp>
      <p:sp>
        <p:nvSpPr>
          <p:cNvPr id="9" name="TextBox 8">
            <a:extLst>
              <a:ext uri="{FF2B5EF4-FFF2-40B4-BE49-F238E27FC236}">
                <a16:creationId xmlns:a16="http://schemas.microsoft.com/office/drawing/2014/main" id="{A6254158-3306-DE43-8FDB-2A09B03C033F}"/>
              </a:ext>
            </a:extLst>
          </p:cNvPr>
          <p:cNvSpPr txBox="1"/>
          <p:nvPr/>
        </p:nvSpPr>
        <p:spPr>
          <a:xfrm>
            <a:off x="3260740" y="3094965"/>
            <a:ext cx="2374496" cy="369332"/>
          </a:xfrm>
          <a:prstGeom prst="rect">
            <a:avLst/>
          </a:prstGeom>
          <a:noFill/>
        </p:spPr>
        <p:txBody>
          <a:bodyPr wrap="none" rtlCol="0">
            <a:spAutoFit/>
          </a:bodyPr>
          <a:lstStyle/>
          <a:p>
            <a:r>
              <a:rPr lang="en-US" b="1" dirty="0">
                <a:solidFill>
                  <a:schemeClr val="accent2"/>
                </a:solidFill>
              </a:rPr>
              <a:t>Limited life expectancy</a:t>
            </a:r>
          </a:p>
        </p:txBody>
      </p:sp>
      <p:sp>
        <p:nvSpPr>
          <p:cNvPr id="10" name="Text Placeholder 2">
            <a:extLst>
              <a:ext uri="{FF2B5EF4-FFF2-40B4-BE49-F238E27FC236}">
                <a16:creationId xmlns:a16="http://schemas.microsoft.com/office/drawing/2014/main" id="{8528EEC3-F8BB-D34D-8651-CAA5E631C355}"/>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3498330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B82512-476F-7C47-B78C-B412BF4FFD33}"/>
              </a:ext>
            </a:extLst>
          </p:cNvPr>
          <p:cNvSpPr>
            <a:spLocks noGrp="1"/>
          </p:cNvSpPr>
          <p:nvPr>
            <p:ph type="body" idx="1"/>
          </p:nvPr>
        </p:nvSpPr>
        <p:spPr/>
        <p:txBody>
          <a:bodyPr/>
          <a:lstStyle/>
          <a:p>
            <a:r>
              <a:rPr lang="en-US" dirty="0"/>
              <a:t>The potential of home monitoring</a:t>
            </a:r>
          </a:p>
        </p:txBody>
      </p:sp>
      <p:sp>
        <p:nvSpPr>
          <p:cNvPr id="7" name="TextBox 6">
            <a:extLst>
              <a:ext uri="{FF2B5EF4-FFF2-40B4-BE49-F238E27FC236}">
                <a16:creationId xmlns:a16="http://schemas.microsoft.com/office/drawing/2014/main" id="{BE453C86-1C69-414D-8270-4847D7BF7F1C}"/>
              </a:ext>
            </a:extLst>
          </p:cNvPr>
          <p:cNvSpPr txBox="1"/>
          <p:nvPr/>
        </p:nvSpPr>
        <p:spPr>
          <a:xfrm>
            <a:off x="822238" y="684974"/>
            <a:ext cx="3725333" cy="2862322"/>
          </a:xfrm>
          <a:prstGeom prst="rect">
            <a:avLst/>
          </a:prstGeom>
          <a:noFill/>
        </p:spPr>
        <p:txBody>
          <a:bodyPr wrap="square" rtlCol="0">
            <a:spAutoFit/>
          </a:bodyPr>
          <a:lstStyle/>
          <a:p>
            <a:r>
              <a:rPr lang="en-US" sz="2000" b="1" dirty="0">
                <a:solidFill>
                  <a:srgbClr val="00B050"/>
                </a:solidFill>
              </a:rPr>
              <a:t>Project Breathe biggest CF data set in the world </a:t>
            </a:r>
            <a:r>
              <a:rPr lang="en-US" sz="2000" dirty="0">
                <a:solidFill>
                  <a:srgbClr val="00B050"/>
                </a:solidFill>
              </a:rPr>
              <a:t>with daily measurements</a:t>
            </a:r>
            <a:r>
              <a:rPr lang="en-US" sz="2000" b="1" dirty="0">
                <a:solidFill>
                  <a:srgbClr val="00B050"/>
                </a:solidFill>
              </a:rPr>
              <a:t>:</a:t>
            </a:r>
          </a:p>
          <a:p>
            <a:pPr marL="457200" indent="-457200">
              <a:buFont typeface="+mj-lt"/>
              <a:buAutoNum type="arabicPeriod"/>
            </a:pPr>
            <a:r>
              <a:rPr lang="en-US" sz="2000" dirty="0">
                <a:solidFill>
                  <a:srgbClr val="00B050"/>
                </a:solidFill>
              </a:rPr>
              <a:t>2 hospitals in the UK</a:t>
            </a:r>
          </a:p>
          <a:p>
            <a:pPr marL="457200" indent="-457200">
              <a:buFont typeface="+mj-lt"/>
              <a:buAutoNum type="arabicPeriod"/>
            </a:pPr>
            <a:r>
              <a:rPr lang="en-US" sz="2000" dirty="0">
                <a:solidFill>
                  <a:srgbClr val="00B050"/>
                </a:solidFill>
              </a:rPr>
              <a:t>&gt; 300 patients</a:t>
            </a:r>
          </a:p>
          <a:p>
            <a:pPr marL="457200" indent="-457200">
              <a:buFont typeface="+mj-lt"/>
              <a:buAutoNum type="arabicPeriod"/>
            </a:pPr>
            <a:r>
              <a:rPr lang="en-US" sz="2000" dirty="0">
                <a:solidFill>
                  <a:srgbClr val="00B050"/>
                </a:solidFill>
              </a:rPr>
              <a:t>Multidimensional</a:t>
            </a:r>
          </a:p>
          <a:p>
            <a:pPr marL="457200" indent="-457200">
              <a:buFont typeface="+mj-lt"/>
              <a:buAutoNum type="arabicPeriod"/>
            </a:pPr>
            <a:r>
              <a:rPr lang="en-US" sz="2000" dirty="0">
                <a:solidFill>
                  <a:srgbClr val="00B050"/>
                </a:solidFill>
              </a:rPr>
              <a:t>Automatic recording</a:t>
            </a:r>
          </a:p>
          <a:p>
            <a:pPr marL="457200" indent="-457200">
              <a:buFont typeface="+mj-lt"/>
              <a:buAutoNum type="arabicPeriod"/>
            </a:pPr>
            <a:r>
              <a:rPr lang="en-US" sz="2000" dirty="0">
                <a:solidFill>
                  <a:srgbClr val="00B050"/>
                </a:solidFill>
              </a:rPr>
              <a:t>&gt; 500k recordings</a:t>
            </a:r>
          </a:p>
          <a:p>
            <a:pPr marL="457200" indent="-457200">
              <a:buFont typeface="+mj-lt"/>
              <a:buAutoNum type="arabicPeriod"/>
            </a:pPr>
            <a:r>
              <a:rPr lang="en-US" sz="2000" dirty="0">
                <a:solidFill>
                  <a:srgbClr val="00B050"/>
                </a:solidFill>
              </a:rPr>
              <a:t>Ongoing</a:t>
            </a:r>
          </a:p>
        </p:txBody>
      </p:sp>
      <p:pic>
        <p:nvPicPr>
          <p:cNvPr id="15" name="Picture 14">
            <a:extLst>
              <a:ext uri="{FF2B5EF4-FFF2-40B4-BE49-F238E27FC236}">
                <a16:creationId xmlns:a16="http://schemas.microsoft.com/office/drawing/2014/main" id="{BACB762E-8EA6-2746-B14E-D28DBEF91B0F}"/>
              </a:ext>
            </a:extLst>
          </p:cNvPr>
          <p:cNvPicPr>
            <a:picLocks noChangeAspect="1"/>
          </p:cNvPicPr>
          <p:nvPr/>
        </p:nvPicPr>
        <p:blipFill>
          <a:blip r:embed="rId3"/>
          <a:stretch>
            <a:fillRect/>
          </a:stretch>
        </p:blipFill>
        <p:spPr>
          <a:xfrm>
            <a:off x="8380723" y="781066"/>
            <a:ext cx="1677440" cy="1843601"/>
          </a:xfrm>
          <a:prstGeom prst="rect">
            <a:avLst/>
          </a:prstGeom>
        </p:spPr>
      </p:pic>
      <p:pic>
        <p:nvPicPr>
          <p:cNvPr id="18" name="Picture 17">
            <a:extLst>
              <a:ext uri="{FF2B5EF4-FFF2-40B4-BE49-F238E27FC236}">
                <a16:creationId xmlns:a16="http://schemas.microsoft.com/office/drawing/2014/main" id="{DDC0953B-C374-9140-BB11-720CF66AB45B}"/>
              </a:ext>
            </a:extLst>
          </p:cNvPr>
          <p:cNvPicPr>
            <a:picLocks noChangeAspect="1"/>
          </p:cNvPicPr>
          <p:nvPr/>
        </p:nvPicPr>
        <p:blipFill>
          <a:blip r:embed="rId4"/>
          <a:stretch>
            <a:fillRect/>
          </a:stretch>
        </p:blipFill>
        <p:spPr>
          <a:xfrm>
            <a:off x="1766807" y="3601147"/>
            <a:ext cx="1836196" cy="1964303"/>
          </a:xfrm>
          <a:prstGeom prst="rect">
            <a:avLst/>
          </a:prstGeom>
        </p:spPr>
      </p:pic>
      <p:pic>
        <p:nvPicPr>
          <p:cNvPr id="19" name="Picture 18">
            <a:extLst>
              <a:ext uri="{FF2B5EF4-FFF2-40B4-BE49-F238E27FC236}">
                <a16:creationId xmlns:a16="http://schemas.microsoft.com/office/drawing/2014/main" id="{9295DB6D-59C7-D844-B646-EFF2FD6E4C68}"/>
              </a:ext>
            </a:extLst>
          </p:cNvPr>
          <p:cNvPicPr>
            <a:picLocks noChangeAspect="1"/>
          </p:cNvPicPr>
          <p:nvPr/>
        </p:nvPicPr>
        <p:blipFill>
          <a:blip r:embed="rId5"/>
          <a:stretch>
            <a:fillRect/>
          </a:stretch>
        </p:blipFill>
        <p:spPr>
          <a:xfrm>
            <a:off x="7967982" y="3976609"/>
            <a:ext cx="3022600" cy="1905000"/>
          </a:xfrm>
          <a:prstGeom prst="rect">
            <a:avLst/>
          </a:prstGeom>
        </p:spPr>
      </p:pic>
      <p:pic>
        <p:nvPicPr>
          <p:cNvPr id="21" name="Graphic 20" descr="Wi-Fi outline">
            <a:extLst>
              <a:ext uri="{FF2B5EF4-FFF2-40B4-BE49-F238E27FC236}">
                <a16:creationId xmlns:a16="http://schemas.microsoft.com/office/drawing/2014/main" id="{16E9B773-BB0E-6648-925A-5E7136174E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449138">
            <a:off x="7364796" y="1035100"/>
            <a:ext cx="914400" cy="914400"/>
          </a:xfrm>
          <a:prstGeom prst="rect">
            <a:avLst/>
          </a:prstGeom>
        </p:spPr>
      </p:pic>
      <p:pic>
        <p:nvPicPr>
          <p:cNvPr id="22" name="Graphic 21" descr="Wi-Fi outline">
            <a:extLst>
              <a:ext uri="{FF2B5EF4-FFF2-40B4-BE49-F238E27FC236}">
                <a16:creationId xmlns:a16="http://schemas.microsoft.com/office/drawing/2014/main" id="{317F4FD2-BACD-FA43-9E88-97E595B95B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544318">
            <a:off x="7338168" y="3872518"/>
            <a:ext cx="914400" cy="914400"/>
          </a:xfrm>
          <a:prstGeom prst="rect">
            <a:avLst/>
          </a:prstGeom>
        </p:spPr>
      </p:pic>
      <p:pic>
        <p:nvPicPr>
          <p:cNvPr id="23" name="Graphic 22" descr="Wi-Fi outline">
            <a:extLst>
              <a:ext uri="{FF2B5EF4-FFF2-40B4-BE49-F238E27FC236}">
                <a16:creationId xmlns:a16="http://schemas.microsoft.com/office/drawing/2014/main" id="{98F33085-AC0E-B34F-84EA-DCC04BEB24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840816">
            <a:off x="3795712" y="3663382"/>
            <a:ext cx="914400" cy="914400"/>
          </a:xfrm>
          <a:prstGeom prst="rect">
            <a:avLst/>
          </a:prstGeom>
        </p:spPr>
      </p:pic>
      <p:pic>
        <p:nvPicPr>
          <p:cNvPr id="25" name="Picture 24">
            <a:extLst>
              <a:ext uri="{FF2B5EF4-FFF2-40B4-BE49-F238E27FC236}">
                <a16:creationId xmlns:a16="http://schemas.microsoft.com/office/drawing/2014/main" id="{A7D83177-31B6-7642-982C-AE54657E133D}"/>
              </a:ext>
            </a:extLst>
          </p:cNvPr>
          <p:cNvPicPr>
            <a:picLocks noChangeAspect="1"/>
          </p:cNvPicPr>
          <p:nvPr/>
        </p:nvPicPr>
        <p:blipFill>
          <a:blip r:embed="rId8"/>
          <a:stretch>
            <a:fillRect/>
          </a:stretch>
        </p:blipFill>
        <p:spPr>
          <a:xfrm>
            <a:off x="5039890" y="794883"/>
            <a:ext cx="2223379" cy="4437216"/>
          </a:xfrm>
          <a:prstGeom prst="rect">
            <a:avLst/>
          </a:prstGeom>
        </p:spPr>
      </p:pic>
      <p:sp>
        <p:nvSpPr>
          <p:cNvPr id="26" name="TextBox 25">
            <a:extLst>
              <a:ext uri="{FF2B5EF4-FFF2-40B4-BE49-F238E27FC236}">
                <a16:creationId xmlns:a16="http://schemas.microsoft.com/office/drawing/2014/main" id="{F06C399E-4528-464E-BC90-43738B063247}"/>
              </a:ext>
            </a:extLst>
          </p:cNvPr>
          <p:cNvSpPr txBox="1"/>
          <p:nvPr/>
        </p:nvSpPr>
        <p:spPr>
          <a:xfrm>
            <a:off x="4742052" y="5657671"/>
            <a:ext cx="2989536" cy="1200329"/>
          </a:xfrm>
          <a:prstGeom prst="rect">
            <a:avLst/>
          </a:prstGeom>
          <a:noFill/>
        </p:spPr>
        <p:txBody>
          <a:bodyPr wrap="none" rtlCol="0">
            <a:spAutoFit/>
          </a:bodyPr>
          <a:lstStyle/>
          <a:p>
            <a:r>
              <a:rPr lang="en-US" dirty="0"/>
              <a:t>Self-reported symptom diary: </a:t>
            </a:r>
          </a:p>
          <a:p>
            <a:pPr marL="285750" indent="-285750">
              <a:buFontTx/>
              <a:buChar char="-"/>
            </a:pPr>
            <a:r>
              <a:rPr lang="en-US" dirty="0"/>
              <a:t>Wellness</a:t>
            </a:r>
          </a:p>
          <a:p>
            <a:pPr marL="285750" indent="-285750">
              <a:buFontTx/>
              <a:buChar char="-"/>
            </a:pPr>
            <a:r>
              <a:rPr lang="en-US" dirty="0"/>
              <a:t>Cough</a:t>
            </a:r>
          </a:p>
          <a:p>
            <a:pPr marL="285750" indent="-285750">
              <a:buFontTx/>
              <a:buChar char="-"/>
            </a:pPr>
            <a:r>
              <a:rPr lang="en-US" dirty="0"/>
              <a:t>Temperature</a:t>
            </a:r>
          </a:p>
        </p:txBody>
      </p:sp>
      <p:sp>
        <p:nvSpPr>
          <p:cNvPr id="27" name="TextBox 26">
            <a:extLst>
              <a:ext uri="{FF2B5EF4-FFF2-40B4-BE49-F238E27FC236}">
                <a16:creationId xmlns:a16="http://schemas.microsoft.com/office/drawing/2014/main" id="{19B6B8AA-DBD2-474D-B790-E1BFEF1E1584}"/>
              </a:ext>
            </a:extLst>
          </p:cNvPr>
          <p:cNvSpPr txBox="1"/>
          <p:nvPr/>
        </p:nvSpPr>
        <p:spPr>
          <a:xfrm>
            <a:off x="1766807" y="5657671"/>
            <a:ext cx="2271249" cy="1477328"/>
          </a:xfrm>
          <a:prstGeom prst="rect">
            <a:avLst/>
          </a:prstGeom>
          <a:noFill/>
        </p:spPr>
        <p:txBody>
          <a:bodyPr wrap="square" rtlCol="0">
            <a:spAutoFit/>
          </a:bodyPr>
          <a:lstStyle/>
          <a:p>
            <a:r>
              <a:rPr lang="en-US" dirty="0"/>
              <a:t>Smartwatch:</a:t>
            </a:r>
          </a:p>
          <a:p>
            <a:pPr marL="285750" indent="-285750">
              <a:buFontTx/>
              <a:buChar char="-"/>
            </a:pPr>
            <a:r>
              <a:rPr lang="en-US" dirty="0"/>
              <a:t>Calories</a:t>
            </a:r>
          </a:p>
          <a:p>
            <a:pPr marL="285750" indent="-285750">
              <a:buFontTx/>
              <a:buChar char="-"/>
            </a:pPr>
            <a:r>
              <a:rPr lang="en-US" dirty="0"/>
              <a:t>Resting heart rate</a:t>
            </a:r>
          </a:p>
          <a:p>
            <a:pPr marL="285750" indent="-285750">
              <a:buFontTx/>
              <a:buChar char="-"/>
            </a:pPr>
            <a:r>
              <a:rPr lang="en-US" dirty="0"/>
              <a:t>Sleep</a:t>
            </a:r>
          </a:p>
          <a:p>
            <a:pPr marL="285750" indent="-285750">
              <a:buFontTx/>
              <a:buChar char="-"/>
            </a:pPr>
            <a:endParaRPr lang="en-US" dirty="0"/>
          </a:p>
        </p:txBody>
      </p:sp>
      <p:sp>
        <p:nvSpPr>
          <p:cNvPr id="28" name="TextBox 27">
            <a:extLst>
              <a:ext uri="{FF2B5EF4-FFF2-40B4-BE49-F238E27FC236}">
                <a16:creationId xmlns:a16="http://schemas.microsoft.com/office/drawing/2014/main" id="{2D46F41E-89E8-284C-BA00-94179C48B8E6}"/>
              </a:ext>
            </a:extLst>
          </p:cNvPr>
          <p:cNvSpPr txBox="1"/>
          <p:nvPr/>
        </p:nvSpPr>
        <p:spPr>
          <a:xfrm>
            <a:off x="9407472" y="1671870"/>
            <a:ext cx="2482545" cy="2031325"/>
          </a:xfrm>
          <a:prstGeom prst="rect">
            <a:avLst/>
          </a:prstGeom>
          <a:noFill/>
        </p:spPr>
        <p:txBody>
          <a:bodyPr wrap="square" rtlCol="0">
            <a:spAutoFit/>
          </a:bodyPr>
          <a:lstStyle/>
          <a:p>
            <a:r>
              <a:rPr lang="en-US" dirty="0"/>
              <a:t>Spirometer + </a:t>
            </a:r>
          </a:p>
          <a:p>
            <a:r>
              <a:rPr lang="en-US" dirty="0"/>
              <a:t>Pulse Oximeter:</a:t>
            </a:r>
          </a:p>
          <a:p>
            <a:pPr marL="285750" indent="-285750">
              <a:buFontTx/>
              <a:buChar char="-"/>
            </a:pPr>
            <a:r>
              <a:rPr lang="en-US" dirty="0"/>
              <a:t>Lung function (FEV</a:t>
            </a:r>
            <a:r>
              <a:rPr lang="en-US" baseline="-25000" dirty="0"/>
              <a:t>1</a:t>
            </a:r>
            <a:r>
              <a:rPr lang="en-US" dirty="0"/>
              <a:t>, FEF</a:t>
            </a:r>
            <a:r>
              <a:rPr lang="en-US" baseline="-25000" dirty="0"/>
              <a:t>2575</a:t>
            </a:r>
            <a:r>
              <a:rPr lang="en-US" dirty="0"/>
              <a:t>, …)</a:t>
            </a:r>
          </a:p>
          <a:p>
            <a:pPr marL="285750" indent="-285750">
              <a:buFontTx/>
              <a:buChar char="-"/>
            </a:pPr>
            <a:r>
              <a:rPr lang="en-US" dirty="0"/>
              <a:t>O</a:t>
            </a:r>
            <a:r>
              <a:rPr lang="en-US" baseline="-25000" dirty="0"/>
              <a:t>2</a:t>
            </a:r>
            <a:r>
              <a:rPr lang="en-US" dirty="0"/>
              <a:t> saturation</a:t>
            </a:r>
          </a:p>
          <a:p>
            <a:pPr marL="285750" indent="-285750">
              <a:buFontTx/>
              <a:buChar char="-"/>
            </a:pPr>
            <a:r>
              <a:rPr lang="en-US" dirty="0"/>
              <a:t>Pulse rate</a:t>
            </a:r>
          </a:p>
          <a:p>
            <a:pPr marL="285750" indent="-285750">
              <a:buFontTx/>
              <a:buChar char="-"/>
            </a:pPr>
            <a:endParaRPr lang="en-US" dirty="0"/>
          </a:p>
        </p:txBody>
      </p:sp>
      <p:sp>
        <p:nvSpPr>
          <p:cNvPr id="29" name="TextBox 28">
            <a:extLst>
              <a:ext uri="{FF2B5EF4-FFF2-40B4-BE49-F238E27FC236}">
                <a16:creationId xmlns:a16="http://schemas.microsoft.com/office/drawing/2014/main" id="{92DE0F5F-9BA0-C64A-B91B-F0D794586101}"/>
              </a:ext>
            </a:extLst>
          </p:cNvPr>
          <p:cNvSpPr txBox="1"/>
          <p:nvPr/>
        </p:nvSpPr>
        <p:spPr>
          <a:xfrm>
            <a:off x="8599622" y="5727416"/>
            <a:ext cx="1210806" cy="369332"/>
          </a:xfrm>
          <a:prstGeom prst="rect">
            <a:avLst/>
          </a:prstGeom>
          <a:noFill/>
        </p:spPr>
        <p:txBody>
          <a:bodyPr wrap="square" rtlCol="0">
            <a:spAutoFit/>
          </a:bodyPr>
          <a:lstStyle/>
          <a:p>
            <a:r>
              <a:rPr lang="en-US" dirty="0"/>
              <a:t>Weight</a:t>
            </a:r>
          </a:p>
        </p:txBody>
      </p:sp>
      <p:sp>
        <p:nvSpPr>
          <p:cNvPr id="31" name="Up Arrow 30">
            <a:extLst>
              <a:ext uri="{FF2B5EF4-FFF2-40B4-BE49-F238E27FC236}">
                <a16:creationId xmlns:a16="http://schemas.microsoft.com/office/drawing/2014/main" id="{BA42A365-3E47-024F-8310-6311C80189CF}"/>
              </a:ext>
            </a:extLst>
          </p:cNvPr>
          <p:cNvSpPr/>
          <p:nvPr/>
        </p:nvSpPr>
        <p:spPr>
          <a:xfrm>
            <a:off x="6066338" y="5349241"/>
            <a:ext cx="170482" cy="27975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2">
            <a:extLst>
              <a:ext uri="{FF2B5EF4-FFF2-40B4-BE49-F238E27FC236}">
                <a16:creationId xmlns:a16="http://schemas.microsoft.com/office/drawing/2014/main" id="{70D441F9-50AD-684B-8E80-639A726202F7}"/>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4274064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FB168-36E9-2E4B-9855-951B00FCB4A0}"/>
              </a:ext>
            </a:extLst>
          </p:cNvPr>
          <p:cNvPicPr>
            <a:picLocks noChangeAspect="1"/>
          </p:cNvPicPr>
          <p:nvPr/>
        </p:nvPicPr>
        <p:blipFill rotWithShape="1">
          <a:blip r:embed="rId3"/>
          <a:srcRect t="6389"/>
          <a:stretch/>
        </p:blipFill>
        <p:spPr>
          <a:xfrm>
            <a:off x="2717611" y="2377666"/>
            <a:ext cx="7006167" cy="4334666"/>
          </a:xfrm>
          <a:prstGeom prst="rect">
            <a:avLst/>
          </a:prstGeom>
        </p:spPr>
      </p:pic>
      <p:sp>
        <p:nvSpPr>
          <p:cNvPr id="6" name="TextBox 5">
            <a:extLst>
              <a:ext uri="{FF2B5EF4-FFF2-40B4-BE49-F238E27FC236}">
                <a16:creationId xmlns:a16="http://schemas.microsoft.com/office/drawing/2014/main" id="{B8C1275E-0FA5-0542-9277-B11EB7921ACD}"/>
              </a:ext>
            </a:extLst>
          </p:cNvPr>
          <p:cNvSpPr txBox="1"/>
          <p:nvPr/>
        </p:nvSpPr>
        <p:spPr>
          <a:xfrm>
            <a:off x="423334" y="226483"/>
            <a:ext cx="2178802" cy="646331"/>
          </a:xfrm>
          <a:prstGeom prst="rect">
            <a:avLst/>
          </a:prstGeom>
          <a:noFill/>
        </p:spPr>
        <p:txBody>
          <a:bodyPr wrap="none" rtlCol="0">
            <a:spAutoFit/>
          </a:bodyPr>
          <a:lstStyle/>
          <a:p>
            <a:r>
              <a:rPr lang="en-US" b="1" dirty="0"/>
              <a:t>Clinical data: </a:t>
            </a:r>
          </a:p>
          <a:p>
            <a:r>
              <a:rPr lang="en-US" dirty="0"/>
              <a:t>Bimonthly recordings</a:t>
            </a:r>
          </a:p>
        </p:txBody>
      </p:sp>
      <p:sp>
        <p:nvSpPr>
          <p:cNvPr id="7" name="TextBox 6">
            <a:extLst>
              <a:ext uri="{FF2B5EF4-FFF2-40B4-BE49-F238E27FC236}">
                <a16:creationId xmlns:a16="http://schemas.microsoft.com/office/drawing/2014/main" id="{3CEE717D-B37A-564C-AC2B-0DF3EB602954}"/>
              </a:ext>
            </a:extLst>
          </p:cNvPr>
          <p:cNvSpPr txBox="1"/>
          <p:nvPr/>
        </p:nvSpPr>
        <p:spPr>
          <a:xfrm>
            <a:off x="265943" y="2375424"/>
            <a:ext cx="2508700" cy="923330"/>
          </a:xfrm>
          <a:prstGeom prst="rect">
            <a:avLst/>
          </a:prstGeom>
          <a:noFill/>
        </p:spPr>
        <p:txBody>
          <a:bodyPr wrap="none" rtlCol="0">
            <a:spAutoFit/>
          </a:bodyPr>
          <a:lstStyle/>
          <a:p>
            <a:r>
              <a:rPr lang="en-US" b="1" dirty="0"/>
              <a:t>Home monitoring data: </a:t>
            </a:r>
          </a:p>
          <a:p>
            <a:r>
              <a:rPr lang="en-US" dirty="0"/>
              <a:t>Measurements ~3 times </a:t>
            </a:r>
          </a:p>
          <a:p>
            <a:r>
              <a:rPr lang="en-US" dirty="0"/>
              <a:t>per week</a:t>
            </a:r>
          </a:p>
        </p:txBody>
      </p:sp>
      <p:sp>
        <p:nvSpPr>
          <p:cNvPr id="8" name="TextBox 7">
            <a:extLst>
              <a:ext uri="{FF2B5EF4-FFF2-40B4-BE49-F238E27FC236}">
                <a16:creationId xmlns:a16="http://schemas.microsoft.com/office/drawing/2014/main" id="{7FD63C1B-C2E8-6345-82CB-B87EE9CFBBFC}"/>
              </a:ext>
            </a:extLst>
          </p:cNvPr>
          <p:cNvSpPr txBox="1"/>
          <p:nvPr/>
        </p:nvSpPr>
        <p:spPr>
          <a:xfrm>
            <a:off x="461930" y="5854151"/>
            <a:ext cx="2059695" cy="646331"/>
          </a:xfrm>
          <a:prstGeom prst="rect">
            <a:avLst/>
          </a:prstGeom>
          <a:noFill/>
        </p:spPr>
        <p:txBody>
          <a:bodyPr wrap="square" rtlCol="0">
            <a:spAutoFit/>
          </a:bodyPr>
          <a:lstStyle/>
          <a:p>
            <a:pPr algn="ctr"/>
            <a:r>
              <a:rPr lang="en-US" b="1" dirty="0">
                <a:solidFill>
                  <a:schemeClr val="accent1"/>
                </a:solidFill>
              </a:rPr>
              <a:t>Inverted signals: cough reduction!</a:t>
            </a:r>
          </a:p>
        </p:txBody>
      </p:sp>
      <p:sp>
        <p:nvSpPr>
          <p:cNvPr id="11" name="Left Brace 10">
            <a:extLst>
              <a:ext uri="{FF2B5EF4-FFF2-40B4-BE49-F238E27FC236}">
                <a16:creationId xmlns:a16="http://schemas.microsoft.com/office/drawing/2014/main" id="{1F4BBC7F-6555-9F45-8496-0BA41767D3AB}"/>
              </a:ext>
            </a:extLst>
          </p:cNvPr>
          <p:cNvSpPr/>
          <p:nvPr/>
        </p:nvSpPr>
        <p:spPr>
          <a:xfrm>
            <a:off x="2726831" y="5779911"/>
            <a:ext cx="129258" cy="794812"/>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a:extLst>
              <a:ext uri="{FF2B5EF4-FFF2-40B4-BE49-F238E27FC236}">
                <a16:creationId xmlns:a16="http://schemas.microsoft.com/office/drawing/2014/main" id="{38ED7D55-346A-124D-B001-A761E0260C11}"/>
              </a:ext>
            </a:extLst>
          </p:cNvPr>
          <p:cNvPicPr>
            <a:picLocks noChangeAspect="1"/>
          </p:cNvPicPr>
          <p:nvPr/>
        </p:nvPicPr>
        <p:blipFill>
          <a:blip r:embed="rId4"/>
          <a:stretch>
            <a:fillRect/>
          </a:stretch>
        </p:blipFill>
        <p:spPr>
          <a:xfrm>
            <a:off x="4436985" y="6526597"/>
            <a:ext cx="5097236" cy="303691"/>
          </a:xfrm>
          <a:prstGeom prst="rect">
            <a:avLst/>
          </a:prstGeom>
        </p:spPr>
      </p:pic>
      <p:pic>
        <p:nvPicPr>
          <p:cNvPr id="16" name="Picture 15">
            <a:extLst>
              <a:ext uri="{FF2B5EF4-FFF2-40B4-BE49-F238E27FC236}">
                <a16:creationId xmlns:a16="http://schemas.microsoft.com/office/drawing/2014/main" id="{E62E3B6A-A9D7-0B48-9888-484A3863DF87}"/>
              </a:ext>
            </a:extLst>
          </p:cNvPr>
          <p:cNvPicPr>
            <a:picLocks noChangeAspect="1"/>
          </p:cNvPicPr>
          <p:nvPr/>
        </p:nvPicPr>
        <p:blipFill>
          <a:blip r:embed="rId5"/>
          <a:stretch>
            <a:fillRect/>
          </a:stretch>
        </p:blipFill>
        <p:spPr>
          <a:xfrm>
            <a:off x="2771038" y="112898"/>
            <a:ext cx="6622344" cy="2085832"/>
          </a:xfrm>
          <a:prstGeom prst="rect">
            <a:avLst/>
          </a:prstGeom>
        </p:spPr>
      </p:pic>
      <p:cxnSp>
        <p:nvCxnSpPr>
          <p:cNvPr id="18" name="Straight Connector 17">
            <a:extLst>
              <a:ext uri="{FF2B5EF4-FFF2-40B4-BE49-F238E27FC236}">
                <a16:creationId xmlns:a16="http://schemas.microsoft.com/office/drawing/2014/main" id="{BC9169DE-BB7D-F14B-B1C7-14E1A39A9960}"/>
              </a:ext>
            </a:extLst>
          </p:cNvPr>
          <p:cNvCxnSpPr>
            <a:cxnSpLocks/>
          </p:cNvCxnSpPr>
          <p:nvPr/>
        </p:nvCxnSpPr>
        <p:spPr>
          <a:xfrm>
            <a:off x="0" y="2284458"/>
            <a:ext cx="12192000"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68291B7-CE85-C147-925A-20498A5E94F4}"/>
              </a:ext>
            </a:extLst>
          </p:cNvPr>
          <p:cNvSpPr/>
          <p:nvPr/>
        </p:nvSpPr>
        <p:spPr>
          <a:xfrm>
            <a:off x="7315046" y="41817"/>
            <a:ext cx="4981748" cy="369332"/>
          </a:xfrm>
          <a:prstGeom prst="rect">
            <a:avLst/>
          </a:prstGeom>
        </p:spPr>
        <p:txBody>
          <a:bodyPr wrap="none">
            <a:spAutoFit/>
          </a:bodyPr>
          <a:lstStyle/>
          <a:p>
            <a:r>
              <a:rPr lang="en-US" b="1" dirty="0">
                <a:solidFill>
                  <a:schemeClr val="accent1"/>
                </a:solidFill>
              </a:rPr>
              <a:t>Antibiotic treatments &amp; CFTR modulator therapies</a:t>
            </a:r>
          </a:p>
        </p:txBody>
      </p:sp>
    </p:spTree>
    <p:extLst>
      <p:ext uri="{BB962C8B-B14F-4D97-AF65-F5344CB8AC3E}">
        <p14:creationId xmlns:p14="http://schemas.microsoft.com/office/powerpoint/2010/main" val="573717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4229</TotalTime>
  <Words>3571</Words>
  <Application>Microsoft Macintosh PowerPoint</Application>
  <PresentationFormat>Widescreen</PresentationFormat>
  <Paragraphs>684</Paragraphs>
  <Slides>53</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Calibri Light</vt:lpstr>
      <vt:lpstr>SFRM1000</vt:lpstr>
      <vt:lpstr>SFSS1000</vt:lpstr>
      <vt:lpstr>SFSS2074</vt:lpstr>
      <vt:lpstr>SFSS2488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Trebaol</dc:creator>
  <cp:lastModifiedBy>Tristan Trebaol</cp:lastModifiedBy>
  <cp:revision>148</cp:revision>
  <dcterms:created xsi:type="dcterms:W3CDTF">2021-08-23T16:24:06Z</dcterms:created>
  <dcterms:modified xsi:type="dcterms:W3CDTF">2021-09-06T22:05:52Z</dcterms:modified>
</cp:coreProperties>
</file>